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Lst>
  <p:sldSz cy="5143500" cx="9144000"/>
  <p:notesSz cx="6858000" cy="9144000"/>
  <p:embeddedFontLst>
    <p:embeddedFont>
      <p:font typeface="Roboto"/>
      <p:regular r:id="rId111"/>
      <p:bold r:id="rId112"/>
      <p:italic r:id="rId113"/>
      <p:boldItalic r:id="rId114"/>
    </p:embeddedFont>
    <p:embeddedFont>
      <p:font typeface="Montserrat"/>
      <p:regular r:id="rId115"/>
      <p:bold r:id="rId116"/>
      <p:italic r:id="rId117"/>
      <p:boldItalic r:id="rId118"/>
    </p:embeddedFont>
    <p:embeddedFont>
      <p:font typeface="Helvetica Neue"/>
      <p:regular r:id="rId119"/>
      <p:bold r:id="rId120"/>
      <p:italic r:id="rId121"/>
      <p:boldItalic r:id="rId122"/>
    </p:embeddedFont>
    <p:embeddedFont>
      <p:font typeface="Roboto Mono"/>
      <p:regular r:id="rId123"/>
      <p:bold r:id="rId124"/>
      <p:italic r:id="rId125"/>
      <p:boldItalic r:id="rId126"/>
    </p:embeddedFont>
    <p:embeddedFont>
      <p:font typeface="Century Gothic"/>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95FC32-C72A-46CD-98EF-7647A6909D64}">
  <a:tblStyle styleId="{BB95FC32-C72A-46CD-98EF-7647A6909D64}"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CenturyGothic-italic.fntdata"/><Relationship Id="rId128" Type="http://schemas.openxmlformats.org/officeDocument/2006/relationships/font" Target="fonts/CenturyGothic-bold.fntdata"/><Relationship Id="rId127" Type="http://schemas.openxmlformats.org/officeDocument/2006/relationships/font" Target="fonts/CenturyGothic-regular.fntdata"/><Relationship Id="rId126" Type="http://schemas.openxmlformats.org/officeDocument/2006/relationships/font" Target="fonts/RobotoMono-boldItalic.fntdata"/><Relationship Id="rId26" Type="http://schemas.openxmlformats.org/officeDocument/2006/relationships/slide" Target="slides/slide20.xml"/><Relationship Id="rId121" Type="http://schemas.openxmlformats.org/officeDocument/2006/relationships/font" Target="fonts/HelveticaNeue-italic.fntdata"/><Relationship Id="rId25" Type="http://schemas.openxmlformats.org/officeDocument/2006/relationships/slide" Target="slides/slide19.xml"/><Relationship Id="rId120" Type="http://schemas.openxmlformats.org/officeDocument/2006/relationships/font" Target="fonts/HelveticaNeue-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Mono-italic.fntdata"/><Relationship Id="rId29" Type="http://schemas.openxmlformats.org/officeDocument/2006/relationships/slide" Target="slides/slide23.xml"/><Relationship Id="rId124" Type="http://schemas.openxmlformats.org/officeDocument/2006/relationships/font" Target="fonts/RobotoMono-bold.fntdata"/><Relationship Id="rId123" Type="http://schemas.openxmlformats.org/officeDocument/2006/relationships/font" Target="fonts/RobotoMono-regular.fntdata"/><Relationship Id="rId122" Type="http://schemas.openxmlformats.org/officeDocument/2006/relationships/font" Target="fonts/HelveticaNeue-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Montserrat-boldItalic.fntdata"/><Relationship Id="rId117" Type="http://schemas.openxmlformats.org/officeDocument/2006/relationships/font" Target="fonts/Montserrat-italic.fntdata"/><Relationship Id="rId116" Type="http://schemas.openxmlformats.org/officeDocument/2006/relationships/font" Target="fonts/Montserrat-bold.fntdata"/><Relationship Id="rId115" Type="http://schemas.openxmlformats.org/officeDocument/2006/relationships/font" Target="fonts/Montserrat-regular.fntdata"/><Relationship Id="rId119" Type="http://schemas.openxmlformats.org/officeDocument/2006/relationships/font" Target="fonts/HelveticaNeue-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oboto-boldItalic.fntdata"/><Relationship Id="rId18" Type="http://schemas.openxmlformats.org/officeDocument/2006/relationships/slide" Target="slides/slide12.xml"/><Relationship Id="rId113" Type="http://schemas.openxmlformats.org/officeDocument/2006/relationships/font" Target="fonts/Roboto-italic.fntdata"/><Relationship Id="rId112" Type="http://schemas.openxmlformats.org/officeDocument/2006/relationships/font" Target="fonts/Roboto-bold.fntdata"/><Relationship Id="rId111" Type="http://schemas.openxmlformats.org/officeDocument/2006/relationships/font" Target="fonts/Roboto-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CenturyGothic-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06f8d0c89_0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06f8d0c89_0_5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706f8d0c89_0_537:notes"/>
          <p:cNvSpPr txBox="1"/>
          <p:nvPr>
            <p:ph idx="12" type="sldNum"/>
          </p:nvPr>
        </p:nvSpPr>
        <p:spPr>
          <a:xfrm>
            <a:off x="3884612" y="8685211"/>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Calibri"/>
              <a:buNone/>
            </a:pPr>
            <a:fld id="{00000000-1234-1234-1234-123412341234}" type="slidenum">
              <a:rPr lang="sv"/>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55108ecb8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55108ecb8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55108ecb8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5108ecb8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55108ecb8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55108ecb8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55108ecb8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5108ecb8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7a78b35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7a78b35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4afb82f9b0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afb82f9b0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48221a55ad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8221a55ad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03dbd7f16_1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03dbd7f16_1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solidFill>
                  <a:schemeClr val="dk1"/>
                </a:solidFill>
              </a:rPr>
              <a:t>There’s a phrase called Google-scale. This was developed out of a need to scale large container applications across Google-scale infrastructure</a:t>
            </a:r>
            <a:endParaRPr/>
          </a:p>
          <a:p>
            <a:pPr indent="-317500" lvl="0" marL="457200" rtl="0" algn="l">
              <a:spcBef>
                <a:spcPts val="0"/>
              </a:spcBef>
              <a:spcAft>
                <a:spcPts val="0"/>
              </a:spcAft>
              <a:buSzPts val="1400"/>
              <a:buChar char="●"/>
            </a:pPr>
            <a:r>
              <a:rPr lang="sv"/>
              <a:t>borg is the man behind the curtain managing everything in google</a:t>
            </a:r>
            <a:endParaRPr/>
          </a:p>
          <a:p>
            <a:pPr indent="-317500" lvl="0" marL="457200" rtl="0" algn="l">
              <a:spcBef>
                <a:spcPts val="0"/>
              </a:spcBef>
              <a:spcAft>
                <a:spcPts val="0"/>
              </a:spcAft>
              <a:buSzPts val="1400"/>
              <a:buChar char="●"/>
            </a:pPr>
            <a:r>
              <a:rPr lang="sv"/>
              <a:t>Kubernetes is loosely coupled, meaning that all the components have little knowledge of each other and function independently.</a:t>
            </a:r>
            <a:endParaRPr/>
          </a:p>
          <a:p>
            <a:pPr indent="-317500" lvl="1" marL="914400" rtl="0" algn="l">
              <a:spcBef>
                <a:spcPts val="0"/>
              </a:spcBef>
              <a:spcAft>
                <a:spcPts val="0"/>
              </a:spcAft>
              <a:buSzPts val="1400"/>
              <a:buChar char="○"/>
            </a:pPr>
            <a:r>
              <a:rPr lang="sv"/>
              <a:t>This makes them easy to replace and integrate with a wide variety of systems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503dbd7f16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03dbd7f16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linux kernel of distributed systems</a:t>
            </a:r>
            <a:endParaRPr/>
          </a:p>
          <a:p>
            <a:pPr indent="-317500" lvl="0" marL="457200" rtl="0" algn="l">
              <a:spcBef>
                <a:spcPts val="0"/>
              </a:spcBef>
              <a:spcAft>
                <a:spcPts val="0"/>
              </a:spcAft>
              <a:buSzPts val="1400"/>
              <a:buChar char="●"/>
            </a:pPr>
            <a:r>
              <a:rPr lang="sv"/>
              <a:t>Sort of like a hypervisors, in that it abstracts away the underlying host resources and shares them in a normalized way.</a:t>
            </a:r>
            <a:endParaRPr/>
          </a:p>
          <a:p>
            <a:pPr indent="-317500" lvl="0" marL="457200" rtl="0" algn="l">
              <a:spcBef>
                <a:spcPts val="0"/>
              </a:spcBef>
              <a:spcAft>
                <a:spcPts val="0"/>
              </a:spcAft>
              <a:buSzPts val="1400"/>
              <a:buChar char="●"/>
            </a:pPr>
            <a:r>
              <a:rPr lang="sv">
                <a:solidFill>
                  <a:schemeClr val="dk1"/>
                </a:solidFill>
              </a:rPr>
              <a:t>the underlying substrate or platform to build your applications and tools on top of</a:t>
            </a:r>
            <a:endParaRPr/>
          </a:p>
          <a:p>
            <a:pPr indent="-317500" lvl="0" marL="457200" rtl="0" algn="l">
              <a:spcBef>
                <a:spcPts val="0"/>
              </a:spcBef>
              <a:spcAft>
                <a:spcPts val="0"/>
              </a:spcAft>
              <a:buSzPts val="1400"/>
              <a:buChar char="●"/>
            </a:pPr>
            <a:r>
              <a:rPr lang="sv"/>
              <a:t>Think of Kubernetes like a higher-level language for your application architecture.</a:t>
            </a:r>
            <a:endParaRPr/>
          </a:p>
          <a:p>
            <a:pPr indent="-317500" lvl="1" marL="914400" rtl="0" algn="l">
              <a:spcBef>
                <a:spcPts val="0"/>
              </a:spcBef>
              <a:spcAft>
                <a:spcPts val="0"/>
              </a:spcAft>
              <a:buSzPts val="1400"/>
              <a:buChar char="○"/>
            </a:pPr>
            <a:r>
              <a:rPr lang="sv"/>
              <a:t>you describe what you need and it tries to resolve it</a:t>
            </a:r>
            <a:endParaRPr/>
          </a:p>
          <a:p>
            <a:pPr indent="-317500" lvl="1" marL="914400" rtl="0" algn="l">
              <a:spcBef>
                <a:spcPts val="0"/>
              </a:spcBef>
              <a:spcAft>
                <a:spcPts val="0"/>
              </a:spcAft>
              <a:buSzPts val="1400"/>
              <a:buChar char="○"/>
            </a:pPr>
            <a:r>
              <a:rPr lang="sv">
                <a:solidFill>
                  <a:schemeClr val="dk1"/>
                </a:solidFill>
              </a:rPr>
              <a:t>with that in mind, it acts as an engine to resolve state using the abstracted resources to deploy and manage your application.</a:t>
            </a:r>
            <a:endParaRPr/>
          </a:p>
          <a:p>
            <a:pPr indent="-317500" lvl="0" marL="457200" rtl="0" algn="l">
              <a:spcBef>
                <a:spcPts val="0"/>
              </a:spcBef>
              <a:spcAft>
                <a:spcPts val="0"/>
              </a:spcAft>
              <a:buSzPts val="1400"/>
              <a:buChar char="●"/>
            </a:pPr>
            <a:r>
              <a:rPr lang="sv"/>
              <a:t>It is declarative, and not imperative. You tell it or “declare” what you want, and it figures out the rest.</a:t>
            </a:r>
            <a:endParaRPr/>
          </a:p>
          <a:p>
            <a:pPr indent="-317500" lvl="1" marL="914400" rtl="0" algn="l">
              <a:spcBef>
                <a:spcPts val="0"/>
              </a:spcBef>
              <a:spcAft>
                <a:spcPts val="0"/>
              </a:spcAft>
              <a:buSzPts val="1400"/>
              <a:buChar char="○"/>
            </a:pPr>
            <a:r>
              <a:rPr lang="sv"/>
              <a:t>imperative you tell something every step you want it to do</a:t>
            </a:r>
            <a:endParaRPr/>
          </a:p>
          <a:p>
            <a:pPr indent="-317500" lvl="1" marL="914400" rtl="0" algn="l">
              <a:spcBef>
                <a:spcPts val="0"/>
              </a:spcBef>
              <a:spcAft>
                <a:spcPts val="0"/>
              </a:spcAft>
              <a:buSzPts val="1400"/>
              <a:buChar char="○"/>
            </a:pPr>
            <a:r>
              <a:rPr lang="sv"/>
              <a:t>declarative you tell it what you want it to be, and it figures it out</a:t>
            </a:r>
            <a:endParaRPr/>
          </a:p>
          <a:p>
            <a:pPr indent="-317500" lvl="1" marL="914400" rtl="0" algn="l">
              <a:spcBef>
                <a:spcPts val="0"/>
              </a:spcBef>
              <a:spcAft>
                <a:spcPts val="0"/>
              </a:spcAft>
              <a:buSzPts val="1400"/>
              <a:buChar char="○"/>
            </a:pPr>
            <a:r>
              <a:rPr lang="sv"/>
              <a:t> e.g. ‘I want 5 instances of x’ and it just does it, if something dies, it brings it back to get to 5</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503dbd7f16_1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03dbd7f16_1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The instance will have a new IP and likely be on a different host, but Kubernetes gives the primitives for us to ‘not care’ about that.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503dbd7f16_1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03dbd7f16_1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Everything here requires some level of configuration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03dbd7f16_1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03dbd7f16_1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Single biggest value-add Kubernetes can offer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4afb82f9b0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afb82f9b0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4afb82f9b0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afb82f9b0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56da569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56da569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503dbd7f16_1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03dbd7f16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503dbd7f16_1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03dbd7f16_1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Say “This is what Kubernetes’ architecture looks like on a high level -- we’ll dive into a couple more detailed diagrams like this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Don’t say “You’re probably familiar with this arch diagram already” -&gt; I’m here to tell the attendee what this 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503dbd7f16_1_8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03dbd7f16_1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503dbd7f16_1_9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03dbd7f16_1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503dbd7f16_1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503dbd7f16_1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provides forward facing REST interface into k8s itself</a:t>
            </a:r>
            <a:endParaRPr/>
          </a:p>
          <a:p>
            <a:pPr indent="-317500" lvl="0" marL="457200" rtl="0" algn="l">
              <a:spcBef>
                <a:spcPts val="0"/>
              </a:spcBef>
              <a:spcAft>
                <a:spcPts val="0"/>
              </a:spcAft>
              <a:buSzPts val="1400"/>
              <a:buChar char="●"/>
            </a:pPr>
            <a:r>
              <a:rPr lang="sv"/>
              <a:t>everything, ALL components interact with each other through the api-server</a:t>
            </a:r>
            <a:endParaRPr/>
          </a:p>
          <a:p>
            <a:pPr indent="-317500" lvl="0" marL="457200" rtl="0" algn="l">
              <a:spcBef>
                <a:spcPts val="0"/>
              </a:spcBef>
              <a:spcAft>
                <a:spcPts val="0"/>
              </a:spcAft>
              <a:buSzPts val="1400"/>
              <a:buChar char="●"/>
            </a:pPr>
            <a:r>
              <a:rPr lang="sv"/>
              <a:t>handles authn, authz, request validation, mutation and admission control and serves as a generic front end to the backing datastore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503dbd7f16_1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503dbd7f16_1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is the backing datastore</a:t>
            </a:r>
            <a:endParaRPr/>
          </a:p>
          <a:p>
            <a:pPr indent="-317500" lvl="0" marL="457200" rtl="0" algn="l">
              <a:spcBef>
                <a:spcPts val="0"/>
              </a:spcBef>
              <a:spcAft>
                <a:spcPts val="0"/>
              </a:spcAft>
              <a:buSzPts val="1400"/>
              <a:buChar char="●"/>
            </a:pPr>
            <a:r>
              <a:rPr lang="sv"/>
              <a:t>extremely durable and highly available key-value store</a:t>
            </a:r>
            <a:endParaRPr/>
          </a:p>
          <a:p>
            <a:pPr indent="-317500" lvl="0" marL="457200" rtl="0" algn="l">
              <a:spcBef>
                <a:spcPts val="0"/>
              </a:spcBef>
              <a:spcAft>
                <a:spcPts val="0"/>
              </a:spcAft>
              <a:buSzPts val="1400"/>
              <a:buChar char="●"/>
            </a:pPr>
            <a:r>
              <a:rPr lang="sv"/>
              <a:t>was developed originally by coreos now redhat</a:t>
            </a:r>
            <a:endParaRPr/>
          </a:p>
          <a:p>
            <a:pPr indent="-317500" lvl="1" marL="914400" rtl="0" algn="l">
              <a:spcBef>
                <a:spcPts val="0"/>
              </a:spcBef>
              <a:spcAft>
                <a:spcPts val="0"/>
              </a:spcAft>
              <a:buSzPts val="1400"/>
              <a:buChar char="○"/>
            </a:pPr>
            <a:r>
              <a:rPr lang="sv"/>
              <a:t>however it is in the process of being donated to the CNCF</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503dbd7f16_1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503dbd7f16_1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Its the director behind the scenes</a:t>
            </a:r>
            <a:endParaRPr/>
          </a:p>
          <a:p>
            <a:pPr indent="-317500" lvl="0" marL="457200" rtl="0" algn="l">
              <a:spcBef>
                <a:spcPts val="0"/>
              </a:spcBef>
              <a:spcAft>
                <a:spcPts val="0"/>
              </a:spcAft>
              <a:buSzPts val="1400"/>
              <a:buChar char="●"/>
            </a:pPr>
            <a:r>
              <a:rPr lang="sv"/>
              <a:t>The thing that says “hey I need a few more pods spun up”</a:t>
            </a:r>
            <a:endParaRPr/>
          </a:p>
          <a:p>
            <a:pPr indent="-317500" lvl="0" marL="457200" rtl="0" algn="l">
              <a:spcBef>
                <a:spcPts val="0"/>
              </a:spcBef>
              <a:spcAft>
                <a:spcPts val="0"/>
              </a:spcAft>
              <a:buSzPts val="1400"/>
              <a:buChar char="●"/>
            </a:pPr>
            <a:r>
              <a:rPr lang="sv"/>
              <a:t>Does NOT handle scheduling, just decides what the desired state of the cluster should look like</a:t>
            </a:r>
            <a:endParaRPr/>
          </a:p>
          <a:p>
            <a:pPr indent="-317500" lvl="1" marL="914400" rtl="0" algn="l">
              <a:spcBef>
                <a:spcPts val="0"/>
              </a:spcBef>
              <a:spcAft>
                <a:spcPts val="0"/>
              </a:spcAft>
              <a:buSzPts val="1400"/>
              <a:buChar char="○"/>
            </a:pPr>
            <a:r>
              <a:rPr lang="sv"/>
              <a:t>e.g. receives request for a deployment, produces replicaset, then produces pods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503dbd7f16_1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03dbd7f16_1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scheduler decides which nodes should run which pods</a:t>
            </a:r>
            <a:endParaRPr/>
          </a:p>
          <a:p>
            <a:pPr indent="-317500" lvl="1" marL="914400" rtl="0" algn="l">
              <a:spcBef>
                <a:spcPts val="0"/>
              </a:spcBef>
              <a:spcAft>
                <a:spcPts val="0"/>
              </a:spcAft>
              <a:buSzPts val="1400"/>
              <a:buChar char="○"/>
            </a:pPr>
            <a:r>
              <a:rPr lang="sv"/>
              <a:t>updates pod with a node assignment, nodes poll checking which pods have their matching assignment</a:t>
            </a:r>
            <a:endParaRPr/>
          </a:p>
          <a:p>
            <a:pPr indent="-317500" lvl="0" marL="457200" rtl="0" algn="l">
              <a:spcBef>
                <a:spcPts val="0"/>
              </a:spcBef>
              <a:spcAft>
                <a:spcPts val="0"/>
              </a:spcAft>
              <a:buSzPts val="1400"/>
              <a:buChar char="●"/>
            </a:pPr>
            <a:r>
              <a:rPr lang="sv"/>
              <a:t>takes into account variety of reqs, affinity, anti-affinity, hw resources etc</a:t>
            </a:r>
            <a:endParaRPr/>
          </a:p>
          <a:p>
            <a:pPr indent="-317500" lvl="0" marL="457200" rtl="0" algn="l">
              <a:spcBef>
                <a:spcPts val="0"/>
              </a:spcBef>
              <a:spcAft>
                <a:spcPts val="0"/>
              </a:spcAft>
              <a:buSzPts val="1400"/>
              <a:buChar char="●"/>
            </a:pPr>
            <a:r>
              <a:rPr lang="sv"/>
              <a:t>possible to actually run more than one scheduler</a:t>
            </a:r>
            <a:endParaRPr/>
          </a:p>
          <a:p>
            <a:pPr indent="-317500" lvl="1" marL="914400" rtl="0" algn="l">
              <a:spcBef>
                <a:spcPts val="0"/>
              </a:spcBef>
              <a:spcAft>
                <a:spcPts val="0"/>
              </a:spcAft>
              <a:buSzPts val="1400"/>
              <a:buChar char="○"/>
            </a:pPr>
            <a:r>
              <a:rPr lang="sv"/>
              <a:t>example: kube-batch is a gang scheduler based off LSF/Symphony from IBM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503dbd7f16_1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503dbd7f16_1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the single host daemon required for a being a part of a kubernetes cluster</a:t>
            </a:r>
            <a:endParaRPr/>
          </a:p>
          <a:p>
            <a:pPr indent="-317500" lvl="0" marL="457200" rtl="0" algn="l">
              <a:spcBef>
                <a:spcPts val="0"/>
              </a:spcBef>
              <a:spcAft>
                <a:spcPts val="0"/>
              </a:spcAft>
              <a:buSzPts val="1400"/>
              <a:buChar char="●"/>
            </a:pPr>
            <a:r>
              <a:rPr lang="sv"/>
              <a:t>can read pod manifests from several different locations</a:t>
            </a:r>
            <a:endParaRPr/>
          </a:p>
          <a:p>
            <a:pPr indent="-317500" lvl="0" marL="457200" rtl="0" algn="l">
              <a:spcBef>
                <a:spcPts val="0"/>
              </a:spcBef>
              <a:spcAft>
                <a:spcPts val="0"/>
              </a:spcAft>
              <a:buSzPts val="1400"/>
              <a:buChar char="●"/>
            </a:pPr>
            <a:r>
              <a:rPr lang="sv"/>
              <a:t>workers: poll kube-apiserver looking for what they should run</a:t>
            </a:r>
            <a:endParaRPr/>
          </a:p>
          <a:p>
            <a:pPr indent="-317500" lvl="0" marL="457200" rtl="0" algn="l">
              <a:spcBef>
                <a:spcPts val="0"/>
              </a:spcBef>
              <a:spcAft>
                <a:spcPts val="0"/>
              </a:spcAft>
              <a:buSzPts val="1400"/>
              <a:buChar char="●"/>
            </a:pPr>
            <a:r>
              <a:rPr lang="sv"/>
              <a:t>masters: run the master services as static manifests found locally on the host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503dbd7f16_1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03dbd7f16_1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Kubernetes functions with multiple different containerizers</a:t>
            </a:r>
            <a:endParaRPr/>
          </a:p>
          <a:p>
            <a:pPr indent="-317500" lvl="0" marL="457200" rtl="0" algn="l">
              <a:spcBef>
                <a:spcPts val="0"/>
              </a:spcBef>
              <a:spcAft>
                <a:spcPts val="0"/>
              </a:spcAft>
              <a:buSzPts val="1400"/>
              <a:buChar char="●"/>
            </a:pPr>
            <a:r>
              <a:rPr lang="sv"/>
              <a:t>Interacts with them through the CRI - container runtime interface</a:t>
            </a:r>
            <a:endParaRPr/>
          </a:p>
          <a:p>
            <a:pPr indent="-317500" lvl="0" marL="457200" rtl="0" algn="l">
              <a:spcBef>
                <a:spcPts val="0"/>
              </a:spcBef>
              <a:spcAft>
                <a:spcPts val="0"/>
              </a:spcAft>
              <a:buSzPts val="1400"/>
              <a:buChar char="●"/>
            </a:pPr>
            <a:r>
              <a:rPr lang="sv"/>
              <a:t>CRI creates a ‘shim’ to talk between kubelet and the container runtime </a:t>
            </a:r>
            <a:endParaRPr/>
          </a:p>
          <a:p>
            <a:pPr indent="-317500" lvl="0" marL="457200" rtl="0" algn="l">
              <a:spcBef>
                <a:spcPts val="0"/>
              </a:spcBef>
              <a:spcAft>
                <a:spcPts val="0"/>
              </a:spcAft>
              <a:buSzPts val="1400"/>
              <a:buChar char="●"/>
            </a:pPr>
            <a:r>
              <a:rPr lang="sv"/>
              <a:t>cri-o is a cool one that allows you to run any oci compatible image/runtime in Kubernetes</a:t>
            </a:r>
            <a:endParaRPr/>
          </a:p>
          <a:p>
            <a:pPr indent="-317500" lvl="0" marL="457200" rtl="0" algn="l">
              <a:spcBef>
                <a:spcPts val="0"/>
              </a:spcBef>
              <a:spcAft>
                <a:spcPts val="0"/>
              </a:spcAft>
              <a:buSzPts val="1400"/>
              <a:buChar char="●"/>
            </a:pPr>
            <a:r>
              <a:rPr lang="sv"/>
              <a:t> kata is a super lightweight KVM wrapper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06f8d0c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06f8d0c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503dbd7f16_1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503dbd7f16_1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Covering this as its a requirement if bootstrapping your own cluster</a:t>
            </a:r>
            <a:endParaRPr/>
          </a:p>
          <a:p>
            <a:pPr indent="-317500" lvl="0" marL="457200" rtl="0" algn="l">
              <a:spcBef>
                <a:spcPts val="0"/>
              </a:spcBef>
              <a:spcAft>
                <a:spcPts val="0"/>
              </a:spcAft>
              <a:buSzPts val="1400"/>
              <a:buChar char="●"/>
            </a:pPr>
            <a:r>
              <a:rPr lang="sv"/>
              <a:t>Container runtime in this context is a linux network namespace</a:t>
            </a:r>
            <a:endParaRPr/>
          </a:p>
          <a:p>
            <a:pPr indent="-317500" lvl="0" marL="457200" rtl="0" algn="l">
              <a:spcBef>
                <a:spcPts val="0"/>
              </a:spcBef>
              <a:spcAft>
                <a:spcPts val="0"/>
              </a:spcAft>
              <a:buSzPts val="1400"/>
              <a:buChar char="●"/>
            </a:pPr>
            <a:r>
              <a:rPr lang="sv"/>
              <a:t>CNI runtime focuses solely on container lifecycle connectivity</a:t>
            </a:r>
            <a:endParaRPr/>
          </a:p>
          <a:p>
            <a:pPr indent="-317500" lvl="1" marL="914400" rtl="0" algn="l">
              <a:spcBef>
                <a:spcPts val="0"/>
              </a:spcBef>
              <a:spcAft>
                <a:spcPts val="0"/>
              </a:spcAft>
              <a:buSzPts val="1400"/>
              <a:buChar char="○"/>
            </a:pPr>
            <a:r>
              <a:rPr lang="sv"/>
              <a:t>add and delete network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503dbd7f16_1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503dbd7f16_1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Unlike Docker, every pod gets its own cluster wide unique IP, and makes use of the CNI plugin</a:t>
            </a:r>
            <a:endParaRPr/>
          </a:p>
          <a:p>
            <a:pPr indent="-317500" lvl="0" marL="457200" rtl="0" algn="l">
              <a:spcBef>
                <a:spcPts val="0"/>
              </a:spcBef>
              <a:spcAft>
                <a:spcPts val="0"/>
              </a:spcAft>
              <a:buSzPts val="1400"/>
              <a:buChar char="●"/>
            </a:pPr>
            <a:r>
              <a:rPr lang="sv"/>
              <a:t>Services are a separate range of static non-routable virtual IPs that are used like an internal LB or static IP</a:t>
            </a:r>
            <a:endParaRPr/>
          </a:p>
          <a:p>
            <a:pPr indent="-317500" lvl="0" marL="457200" rtl="0" algn="l">
              <a:spcBef>
                <a:spcPts val="0"/>
              </a:spcBef>
              <a:spcAft>
                <a:spcPts val="0"/>
              </a:spcAft>
              <a:buSzPts val="1400"/>
              <a:buChar char="●"/>
            </a:pPr>
            <a:r>
              <a:rPr lang="sv"/>
              <a:t>Service IPs are special and can’t be treated like a normal IP, they are a ‘mapping’ stored and managed by kube-proxy</a:t>
            </a:r>
            <a:endParaRPr/>
          </a:p>
          <a:p>
            <a:pPr indent="-317500" lvl="1" marL="914400" rtl="0" algn="l">
              <a:spcBef>
                <a:spcPts val="0"/>
              </a:spcBef>
              <a:spcAft>
                <a:spcPts val="0"/>
              </a:spcAft>
              <a:buSzPts val="1400"/>
              <a:buChar char="○"/>
            </a:pPr>
            <a:r>
              <a:rPr lang="sv"/>
              <a:t>Pod IPs are pingable</a:t>
            </a:r>
            <a:endParaRPr/>
          </a:p>
          <a:p>
            <a:pPr indent="-317500" lvl="1" marL="914400" rtl="0" algn="l">
              <a:spcBef>
                <a:spcPts val="0"/>
              </a:spcBef>
              <a:spcAft>
                <a:spcPts val="0"/>
              </a:spcAft>
              <a:buSzPts val="1400"/>
              <a:buChar char="○"/>
            </a:pPr>
            <a:r>
              <a:rPr lang="sv"/>
              <a:t>Service IPs are not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503dbd7f16_1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503dbd7f16_1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kube-proxy is the plumber</a:t>
            </a:r>
            <a:endParaRPr/>
          </a:p>
          <a:p>
            <a:pPr indent="-317500" lvl="0" marL="457200" rtl="0" algn="l">
              <a:spcBef>
                <a:spcPts val="0"/>
              </a:spcBef>
              <a:spcAft>
                <a:spcPts val="0"/>
              </a:spcAft>
              <a:buSzPts val="1400"/>
              <a:buChar char="●"/>
            </a:pPr>
            <a:r>
              <a:rPr lang="sv"/>
              <a:t>creates the rules on the host to map and expose services</a:t>
            </a:r>
            <a:endParaRPr/>
          </a:p>
          <a:p>
            <a:pPr indent="-317500" lvl="0" marL="457200" rtl="0" algn="l">
              <a:spcBef>
                <a:spcPts val="0"/>
              </a:spcBef>
              <a:spcAft>
                <a:spcPts val="0"/>
              </a:spcAft>
              <a:buSzPts val="1400"/>
              <a:buChar char="●"/>
            </a:pPr>
            <a:r>
              <a:rPr lang="sv"/>
              <a:t>uses a combination of ipvs and iptables to manage networking/loadbalancing</a:t>
            </a:r>
            <a:endParaRPr/>
          </a:p>
          <a:p>
            <a:pPr indent="-317500" lvl="0" marL="457200" rtl="0" algn="l">
              <a:spcBef>
                <a:spcPts val="0"/>
              </a:spcBef>
              <a:spcAft>
                <a:spcPts val="0"/>
              </a:spcAft>
              <a:buSzPts val="1400"/>
              <a:buChar char="●"/>
            </a:pPr>
            <a:r>
              <a:rPr lang="sv"/>
              <a:t>ipvs is more performant and opens the door to a wider feature set (port ranges, better lb rules etc)</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503dbd7f16_1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503dbd7f16_1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Just a subset, circa Feb 2018</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503dbd7f16_1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503dbd7f16_1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kube-dns is a wrapper around dnsmasq with another container in the pod that manages its config</a:t>
            </a:r>
            <a:endParaRPr/>
          </a:p>
          <a:p>
            <a:pPr indent="-317500" lvl="0" marL="457200" rtl="0" algn="l">
              <a:spcBef>
                <a:spcPts val="0"/>
              </a:spcBef>
              <a:spcAft>
                <a:spcPts val="0"/>
              </a:spcAft>
              <a:buSzPts val="1400"/>
              <a:buChar char="●"/>
            </a:pPr>
            <a:r>
              <a:rPr lang="sv"/>
              <a:t>CoreDNS is a single golang  binary with a slew of plugins and much better native kubernetes support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503dbd7f16_1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503dbd7f16_1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Useful for quickly getting a picture of the cluster, but no substitute for cli or other tools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503dbd7f16_1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503dbd7f16_1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503dbd7f16_1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503dbd7f16_1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503dbd7f16_1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03dbd7f16_1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503dbd7f16_1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503dbd7f16_1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4afb82f9b0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afb82f9b0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503dbd7f16_1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03dbd7f16_1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503dbd7f16_1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503dbd7f16_1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503dbd7f16_1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503dbd7f16_1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503dbd7f16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03dbd7f16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706f8d0c89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706f8d0c89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706f8d0c89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706f8d0c89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546750b7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546750b7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50bf236865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50bf236865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50bf236865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50bf236865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546750b7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546750b7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06f8d0c8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06f8d0c8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706f8d0c89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706f8d0c89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503dbd7f16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503dbd7f16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50bf236865_1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50bf236865_1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551691a751_2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51691a751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503dbd7f16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503dbd7f16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546750b7f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546750b7f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TODO:</a:t>
            </a:r>
            <a:endParaRPr/>
          </a:p>
          <a:p>
            <a:pPr indent="0" lvl="0" marL="0" rtl="0" algn="l">
              <a:spcBef>
                <a:spcPts val="0"/>
              </a:spcBef>
              <a:spcAft>
                <a:spcPts val="0"/>
              </a:spcAft>
              <a:buNone/>
            </a:pPr>
            <a:r>
              <a:rPr lang="sv"/>
              <a:t>See resource usage for nodes and workloads:</a:t>
            </a:r>
            <a:endParaRPr/>
          </a:p>
          <a:p>
            <a:pPr indent="0" lvl="0" marL="0" rtl="0" algn="l">
              <a:spcBef>
                <a:spcPts val="0"/>
              </a:spcBef>
              <a:spcAft>
                <a:spcPts val="0"/>
              </a:spcAft>
              <a:buClr>
                <a:schemeClr val="dk1"/>
              </a:buClr>
              <a:buSzPts val="1100"/>
              <a:buFont typeface="Arial"/>
              <a:buNone/>
            </a:pPr>
            <a:r>
              <a:rPr lang="sv"/>
              <a:t>$ kubectl top nodes</a:t>
            </a:r>
            <a:endParaRPr/>
          </a:p>
          <a:p>
            <a:pPr indent="0" lvl="0" marL="0" rtl="0" algn="l">
              <a:spcBef>
                <a:spcPts val="0"/>
              </a:spcBef>
              <a:spcAft>
                <a:spcPts val="0"/>
              </a:spcAft>
              <a:buClr>
                <a:schemeClr val="dk1"/>
              </a:buClr>
              <a:buSzPts val="1100"/>
              <a:buFont typeface="Arial"/>
              <a:buNone/>
            </a:pPr>
            <a:r>
              <a:rPr lang="sv"/>
              <a:t>$ kubectl top pods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546750b7f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46750b7f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546750b7f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546750b7f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Maybe need to be workshopctl here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50bf2368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50bf2368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546750b7f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46750b7f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06f8d0c8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06f8d0c8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50bf236865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0bf236865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50bf236865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50bf236865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sv">
                <a:solidFill>
                  <a:schemeClr val="dk1"/>
                </a:solidFill>
              </a:rPr>
              <a:t>API-Server is the keystone to Kubernetes</a:t>
            </a:r>
            <a:endParaRPr>
              <a:solidFill>
                <a:schemeClr val="dk1"/>
              </a:solidFill>
            </a:endParaRPr>
          </a:p>
          <a:p>
            <a:pPr indent="-317500" lvl="0" marL="457200" rtl="0" algn="l">
              <a:spcBef>
                <a:spcPts val="0"/>
              </a:spcBef>
              <a:spcAft>
                <a:spcPts val="0"/>
              </a:spcAft>
              <a:buClr>
                <a:schemeClr val="dk1"/>
              </a:buClr>
              <a:buSzPts val="1400"/>
              <a:buChar char="●"/>
            </a:pPr>
            <a:r>
              <a:rPr lang="sv">
                <a:solidFill>
                  <a:schemeClr val="dk1"/>
                </a:solidFill>
              </a:rPr>
              <a:t>Every component communicates with it</a:t>
            </a:r>
            <a:endParaRPr>
              <a:solidFill>
                <a:schemeClr val="dk1"/>
              </a:solidFill>
            </a:endParaRPr>
          </a:p>
          <a:p>
            <a:pPr indent="-317500" lvl="0" marL="457200" rtl="0" algn="l">
              <a:spcBef>
                <a:spcPts val="0"/>
              </a:spcBef>
              <a:spcAft>
                <a:spcPts val="0"/>
              </a:spcAft>
              <a:buClr>
                <a:schemeClr val="dk1"/>
              </a:buClr>
              <a:buSzPts val="1400"/>
              <a:buChar char="●"/>
            </a:pPr>
            <a:r>
              <a:rPr lang="sv">
                <a:solidFill>
                  <a:schemeClr val="dk1"/>
                </a:solidFill>
              </a:rPr>
              <a:t>Everything created within Kubernetes is an API object or resource</a:t>
            </a:r>
            <a:endParaRPr>
              <a:solidFill>
                <a:schemeClr val="dk1"/>
              </a:solidFill>
            </a:endParaRPr>
          </a:p>
          <a:p>
            <a:pPr indent="-317500" lvl="0" marL="457200" rtl="0" algn="l">
              <a:spcBef>
                <a:spcPts val="0"/>
              </a:spcBef>
              <a:spcAft>
                <a:spcPts val="0"/>
              </a:spcAft>
              <a:buClr>
                <a:schemeClr val="dk1"/>
              </a:buClr>
              <a:buSzPts val="1400"/>
              <a:buChar char="●"/>
            </a:pPr>
            <a:r>
              <a:rPr lang="sv">
                <a:solidFill>
                  <a:schemeClr val="dk1"/>
                </a:solidFill>
              </a:rPr>
              <a:t>This is object-oriented application architecture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50bf236865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50bf236865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Every object in kubernetes belongs to an API Group</a:t>
            </a:r>
            <a:endParaRPr/>
          </a:p>
          <a:p>
            <a:pPr indent="-317500" lvl="0" marL="457200" rtl="0" algn="l">
              <a:spcBef>
                <a:spcPts val="0"/>
              </a:spcBef>
              <a:spcAft>
                <a:spcPts val="0"/>
              </a:spcAft>
              <a:buSzPts val="1400"/>
              <a:buChar char="●"/>
            </a:pPr>
            <a:r>
              <a:rPr lang="sv"/>
              <a:t>The API Group is a REST compatible path that acts as the type descriptor for a Kubernetes object.</a:t>
            </a:r>
            <a:endParaRPr/>
          </a:p>
          <a:p>
            <a:pPr indent="-317500" lvl="0" marL="457200" rtl="0" algn="l">
              <a:spcBef>
                <a:spcPts val="0"/>
              </a:spcBef>
              <a:spcAft>
                <a:spcPts val="0"/>
              </a:spcAft>
              <a:buSzPts val="1400"/>
              <a:buChar char="●"/>
            </a:pPr>
            <a:r>
              <a:rPr lang="sv"/>
              <a:t>apiVersion is the version of the object we’re creating</a:t>
            </a:r>
            <a:endParaRPr/>
          </a:p>
          <a:p>
            <a:pPr indent="-317500" lvl="0" marL="457200" rtl="0" algn="l">
              <a:spcBef>
                <a:spcPts val="0"/>
              </a:spcBef>
              <a:spcAft>
                <a:spcPts val="0"/>
              </a:spcAft>
              <a:buSzPts val="1400"/>
              <a:buChar char="●"/>
            </a:pPr>
            <a:r>
              <a:rPr lang="sv"/>
              <a:t>kind is the specific type of object or resource being created</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50bf236865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50bf236865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Note on how to enable disabled (alpha) features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50bf236865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50bf236865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sv">
                <a:solidFill>
                  <a:schemeClr val="dk1"/>
                </a:solidFill>
              </a:rPr>
              <a:t>Record of intent may sound odd, but here’s another way of looking at it.</a:t>
            </a:r>
            <a:endParaRPr>
              <a:solidFill>
                <a:schemeClr val="dk1"/>
              </a:solidFill>
            </a:endParaRPr>
          </a:p>
          <a:p>
            <a:pPr indent="-317500" lvl="0" marL="457200" rtl="0" algn="l">
              <a:spcBef>
                <a:spcPts val="0"/>
              </a:spcBef>
              <a:spcAft>
                <a:spcPts val="0"/>
              </a:spcAft>
              <a:buClr>
                <a:schemeClr val="dk1"/>
              </a:buClr>
              <a:buSzPts val="1400"/>
              <a:buChar char="●"/>
            </a:pPr>
            <a:r>
              <a:rPr lang="sv">
                <a:solidFill>
                  <a:schemeClr val="dk1"/>
                </a:solidFill>
              </a:rPr>
              <a:t>If you order pizza for delivery, you have specified clearly what you want delivered. </a:t>
            </a:r>
            <a:endParaRPr>
              <a:solidFill>
                <a:schemeClr val="dk1"/>
              </a:solidFill>
            </a:endParaRPr>
          </a:p>
          <a:p>
            <a:pPr indent="-317500" lvl="0" marL="457200" rtl="0" algn="l">
              <a:spcBef>
                <a:spcPts val="0"/>
              </a:spcBef>
              <a:spcAft>
                <a:spcPts val="0"/>
              </a:spcAft>
              <a:buClr>
                <a:schemeClr val="dk1"/>
              </a:buClr>
              <a:buSzPts val="1400"/>
              <a:buChar char="●"/>
            </a:pPr>
            <a:r>
              <a:rPr lang="sv">
                <a:solidFill>
                  <a:schemeClr val="dk1"/>
                </a:solidFill>
              </a:rPr>
              <a:t>This establishes the type of object, the version of the object and a unique identity for the object itself</a:t>
            </a:r>
            <a:endParaRPr>
              <a:solidFill>
                <a:schemeClr val="dk1"/>
              </a:solidFill>
            </a:endParaRPr>
          </a:p>
          <a:p>
            <a:pPr indent="-317500" lvl="0" marL="457200" rtl="0" algn="l">
              <a:spcBef>
                <a:spcPts val="0"/>
              </a:spcBef>
              <a:spcAft>
                <a:spcPts val="0"/>
              </a:spcAft>
              <a:buClr>
                <a:schemeClr val="dk1"/>
              </a:buClr>
              <a:buSzPts val="1400"/>
              <a:buChar char="●"/>
            </a:pPr>
            <a:r>
              <a:rPr lang="sv">
                <a:solidFill>
                  <a:schemeClr val="dk1"/>
                </a:solidFill>
              </a:rPr>
              <a:t>HOWEVER when defining an object, many fields are optional (namespace can be inherited. UID can be generated)</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50bf236865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50bf236865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50bf236865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0bf236865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Super simple example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50bf236865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0bf236865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50bf236865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0bf236865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50bf236865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50bf236865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706f8d0c89_0_4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06f8d0c89_0_4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50bf236865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50bf236865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50bf236865_1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0bf236865_1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50bf236865_1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50bf236865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50bf236865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50bf236865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sv">
                <a:solidFill>
                  <a:schemeClr val="dk1"/>
                </a:solidFill>
              </a:rPr>
              <a:t>Selectors allow you to create rules based on your labels</a:t>
            </a:r>
            <a:endParaRPr>
              <a:solidFill>
                <a:schemeClr val="dk1"/>
              </a:solidFill>
            </a:endParaRPr>
          </a:p>
          <a:p>
            <a:pPr indent="-317500" lvl="0" marL="457200" rtl="0" algn="l">
              <a:spcBef>
                <a:spcPts val="0"/>
              </a:spcBef>
              <a:spcAft>
                <a:spcPts val="0"/>
              </a:spcAft>
              <a:buClr>
                <a:schemeClr val="dk1"/>
              </a:buClr>
              <a:buSzPts val="1400"/>
              <a:buChar char="●"/>
            </a:pPr>
            <a:r>
              <a:rPr lang="sv">
                <a:solidFill>
                  <a:schemeClr val="dk1"/>
                </a:solidFill>
              </a:rPr>
              <a:t>NO ‘hard links’ to things, everything is done through labels and selectors</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50bf236865_1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50bf236865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50bf236865_1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50bf236865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50bf23686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50bf23686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50bf23686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0bf23686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create namespace demo --dry-run -oyaml &gt; namespace.yaml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-n demo create --dry-run -o=yaml deployment --image stefanprodan/podinfo:3.1.2 podinfo &gt; deployment.yaml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-n demo create --dry-run -o=yaml service clusterip podinfo --tcp 80:9898 &gt; service.yaml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CDCAA"/>
                </a:solidFill>
                <a:latin typeface="Courier New"/>
                <a:ea typeface="Courier New"/>
                <a:cs typeface="Courier New"/>
                <a:sym typeface="Courier New"/>
              </a:rPr>
              <a:t>echo</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 "amazing": true }'</a:t>
            </a:r>
            <a:r>
              <a:rPr lang="sv" sz="1050">
                <a:solidFill>
                  <a:srgbClr val="D4D4D4"/>
                </a:solidFill>
                <a:latin typeface="Courier New"/>
                <a:ea typeface="Courier New"/>
                <a:cs typeface="Courier New"/>
                <a:sym typeface="Courier New"/>
              </a:rPr>
              <a:t> &gt; my-config-file.json</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-n demo create --dry-run -o=yaml configmap podinfo --from-literal IS_KUBERNETES_FINLAND=true --from-file my-config-file.json &gt; configmap.yaml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-n demo create --dry-run -o=yaml secret generic podinfo --from-literal SECRET_PASSWORD=Passw0rd1 &gt; secret.yaml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55108ecb8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55108ecb8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create namespace demo --dry-run -oyaml &gt; namespace.yaml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-n demo create --dry-run -o=yaml deployment --image stefanprodan/</a:t>
            </a:r>
            <a:r>
              <a:rPr lang="sv" sz="1050">
                <a:solidFill>
                  <a:srgbClr val="D4D4D4"/>
                </a:solidFill>
                <a:latin typeface="Courier New"/>
                <a:ea typeface="Courier New"/>
                <a:cs typeface="Courier New"/>
                <a:sym typeface="Courier New"/>
              </a:rPr>
              <a:t>podinfo:3.1.2</a:t>
            </a:r>
            <a:r>
              <a:rPr lang="sv" sz="1050">
                <a:solidFill>
                  <a:srgbClr val="D4D4D4"/>
                </a:solidFill>
                <a:latin typeface="Courier New"/>
                <a:ea typeface="Courier New"/>
                <a:cs typeface="Courier New"/>
                <a:sym typeface="Courier New"/>
              </a:rPr>
              <a:t> podinfo &gt; deployment.yaml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-n demo create --dry-run -o=yaml service clusterip podinfo --tcp 80:9898 &gt; service.yaml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CDCAA"/>
                </a:solidFill>
                <a:latin typeface="Courier New"/>
                <a:ea typeface="Courier New"/>
                <a:cs typeface="Courier New"/>
                <a:sym typeface="Courier New"/>
              </a:rPr>
              <a:t>echo</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 "amazing": true }'</a:t>
            </a:r>
            <a:r>
              <a:rPr lang="sv" sz="1050">
                <a:solidFill>
                  <a:srgbClr val="D4D4D4"/>
                </a:solidFill>
                <a:latin typeface="Courier New"/>
                <a:ea typeface="Courier New"/>
                <a:cs typeface="Courier New"/>
                <a:sym typeface="Courier New"/>
              </a:rPr>
              <a:t> &gt; my-config-file.json</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-n demo create --dry-run -o=yaml configmap podinfo --from-literal IS_KUBERNETES_FINLAND=true --from-file my-config-file.json &gt; configmap.yaml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kubectl -n demo create --dry-run -o=yaml secret generic podinfo --from-literal SECRET_PASSWORD=Passw0rd1 &gt; secret.yaml</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50bf23686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0bf23686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706f8d0c89_0_6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06f8d0c89_0_6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50bf23686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0bf23686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sv" sz="1050">
                <a:solidFill>
                  <a:srgbClr val="569CD6"/>
                </a:solidFill>
                <a:latin typeface="Courier New"/>
                <a:ea typeface="Courier New"/>
                <a:cs typeface="Courier New"/>
                <a:sym typeface="Courier New"/>
              </a:rPr>
              <a:t>apiVersion</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apps/v1</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569CD6"/>
                </a:solidFill>
                <a:latin typeface="Courier New"/>
                <a:ea typeface="Courier New"/>
                <a:cs typeface="Courier New"/>
                <a:sym typeface="Courier New"/>
              </a:rPr>
              <a:t>kind</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Deployment</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569CD6"/>
                </a:solidFill>
                <a:latin typeface="Courier New"/>
                <a:ea typeface="Courier New"/>
                <a:cs typeface="Courier New"/>
                <a:sym typeface="Courier New"/>
              </a:rPr>
              <a:t>metadata</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labels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app</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namespace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demo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569CD6"/>
                </a:solidFill>
                <a:latin typeface="Courier New"/>
                <a:ea typeface="Courier New"/>
                <a:cs typeface="Courier New"/>
                <a:sym typeface="Courier New"/>
              </a:rPr>
              <a:t>spec</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replicas</a:t>
            </a:r>
            <a:r>
              <a:rPr lang="sv" sz="1050">
                <a:solidFill>
                  <a:srgbClr val="D4D4D4"/>
                </a:solidFill>
                <a:latin typeface="Courier New"/>
                <a:ea typeface="Courier New"/>
                <a:cs typeface="Courier New"/>
                <a:sym typeface="Courier New"/>
              </a:rPr>
              <a:t>: </a:t>
            </a:r>
            <a:r>
              <a:rPr lang="sv" sz="1050">
                <a:solidFill>
                  <a:srgbClr val="B5CEA8"/>
                </a:solidFill>
                <a:latin typeface="Courier New"/>
                <a:ea typeface="Courier New"/>
                <a:cs typeface="Courier New"/>
                <a:sym typeface="Courier New"/>
              </a:rPr>
              <a:t>1</a:t>
            </a:r>
            <a:endParaRPr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selector</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matchLabels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app</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template</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metadata</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labels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app</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spec</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containers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 </a:t>
            </a:r>
            <a:r>
              <a:rPr lang="sv" sz="1050">
                <a:solidFill>
                  <a:srgbClr val="569CD6"/>
                </a:solidFill>
                <a:latin typeface="Courier New"/>
                <a:ea typeface="Courier New"/>
                <a:cs typeface="Courier New"/>
                <a:sym typeface="Courier New"/>
              </a:rPr>
              <a:t>image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stefanprodan/</a:t>
            </a:r>
            <a:r>
              <a:rPr lang="sv" sz="1050">
                <a:solidFill>
                  <a:srgbClr val="CE9178"/>
                </a:solidFill>
                <a:latin typeface="Courier New"/>
                <a:ea typeface="Courier New"/>
                <a:cs typeface="Courier New"/>
                <a:sym typeface="Courier New"/>
              </a:rPr>
              <a:t>podinfo:3.1.2</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55108ecb8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5108ecb8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50bf23686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50bf23686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50bf23686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50bf23686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50bf23686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50bf23686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50bf23686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50bf23686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50bf23686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0bf23686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55108ecb8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5108ecb8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50bf23686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0bf23686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55108ecb8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5108ecb8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4afb82f9b0_0_1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afb82f9b0_0_11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50bf23686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50bf23686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55108ecb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55108ecb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55108ecb8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55108ecb8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55108ecb8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55108ecb8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55108ecb8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55108ecb8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55108ecb8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55108ecb8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55108ecb8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55108ecb8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55108ecb8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55108ecb8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55108ecb8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55108ecb8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55108ecb8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55108ecb8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4.png"/><Relationship Id="rId3"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ayout" showMasterSp="0">
  <p:cSld name="Title Slide Layout">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13" name="Google Shape;13;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pic>
        <p:nvPicPr>
          <p:cNvPr id="14" name="Google Shape;14;p2"/>
          <p:cNvPicPr preferRelativeResize="0"/>
          <p:nvPr/>
        </p:nvPicPr>
        <p:blipFill rotWithShape="1">
          <a:blip r:embed="rId3">
            <a:alphaModFix/>
          </a:blip>
          <a:srcRect b="0" l="0" r="0" t="0"/>
          <a:stretch/>
        </p:blipFill>
        <p:spPr>
          <a:xfrm>
            <a:off x="6484455" y="4437751"/>
            <a:ext cx="2055900" cy="326577"/>
          </a:xfrm>
          <a:prstGeom prst="rect">
            <a:avLst/>
          </a:prstGeom>
          <a:noFill/>
          <a:ln>
            <a:noFill/>
          </a:ln>
        </p:spPr>
      </p:pic>
      <p:sp>
        <p:nvSpPr>
          <p:cNvPr id="15" name="Google Shape;15;p2"/>
          <p:cNvSpPr txBox="1"/>
          <p:nvPr>
            <p:ph idx="1" type="body"/>
          </p:nvPr>
        </p:nvSpPr>
        <p:spPr>
          <a:xfrm>
            <a:off x="597992" y="1544782"/>
            <a:ext cx="5456400" cy="13923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6" name="Google Shape;16;p2"/>
          <p:cNvSpPr txBox="1"/>
          <p:nvPr>
            <p:ph idx="2" type="body"/>
          </p:nvPr>
        </p:nvSpPr>
        <p:spPr>
          <a:xfrm>
            <a:off x="597992" y="2949217"/>
            <a:ext cx="5456400" cy="486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1500"/>
              <a:buFont typeface="Arial"/>
              <a:buNone/>
              <a:defRPr b="0" i="0" sz="15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v1" showMasterSp="0">
  <p:cSld name="Section Break v1">
    <p:bg>
      <p:bgPr>
        <a:gradFill>
          <a:gsLst>
            <a:gs pos="0">
              <a:schemeClr val="accent1"/>
            </a:gs>
            <a:gs pos="91000">
              <a:schemeClr val="accent2"/>
            </a:gs>
            <a:gs pos="100000">
              <a:schemeClr val="accent2"/>
            </a:gs>
          </a:gsLst>
          <a:lin ang="2399891" scaled="0"/>
        </a:gradFill>
      </p:bgPr>
    </p:bg>
    <p:spTree>
      <p:nvGrpSpPr>
        <p:cNvPr id="72" name="Shape 72"/>
        <p:cNvGrpSpPr/>
        <p:nvPr/>
      </p:nvGrpSpPr>
      <p:grpSpPr>
        <a:xfrm>
          <a:off x="0" y="0"/>
          <a:ext cx="0" cy="0"/>
          <a:chOff x="0" y="0"/>
          <a:chExt cx="0" cy="0"/>
        </a:xfrm>
      </p:grpSpPr>
      <p:pic>
        <p:nvPicPr>
          <p:cNvPr id="73" name="Google Shape;73;p11"/>
          <p:cNvPicPr preferRelativeResize="0"/>
          <p:nvPr/>
        </p:nvPicPr>
        <p:blipFill rotWithShape="1">
          <a:blip r:embed="rId2">
            <a:alphaModFix/>
          </a:blip>
          <a:srcRect b="0" l="0" r="0" t="0"/>
          <a:stretch/>
        </p:blipFill>
        <p:spPr>
          <a:xfrm>
            <a:off x="6484455" y="4437751"/>
            <a:ext cx="2055900" cy="326577"/>
          </a:xfrm>
          <a:prstGeom prst="rect">
            <a:avLst/>
          </a:prstGeom>
          <a:noFill/>
          <a:ln>
            <a:noFill/>
          </a:ln>
        </p:spPr>
      </p:pic>
      <p:sp>
        <p:nvSpPr>
          <p:cNvPr id="74" name="Google Shape;74;p11"/>
          <p:cNvSpPr txBox="1"/>
          <p:nvPr>
            <p:ph idx="1" type="body"/>
          </p:nvPr>
        </p:nvSpPr>
        <p:spPr>
          <a:xfrm>
            <a:off x="597992" y="1973734"/>
            <a:ext cx="7947900" cy="9633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5" name="Google Shape;75;p11"/>
          <p:cNvSpPr txBox="1"/>
          <p:nvPr>
            <p:ph idx="2" type="body"/>
          </p:nvPr>
        </p:nvSpPr>
        <p:spPr>
          <a:xfrm>
            <a:off x="597992" y="2949217"/>
            <a:ext cx="7947900" cy="486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1500"/>
              <a:buFont typeface="Arial"/>
              <a:buNone/>
              <a:defRPr b="0" i="0" sz="15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v2" showMasterSp="0">
  <p:cSld name="Section Break v2">
    <p:bg>
      <p:bgPr>
        <a:solidFill>
          <a:schemeClr val="accent2"/>
        </a:solidFill>
      </p:bgPr>
    </p:bg>
    <p:spTree>
      <p:nvGrpSpPr>
        <p:cNvPr id="76" name="Shape 76"/>
        <p:cNvGrpSpPr/>
        <p:nvPr/>
      </p:nvGrpSpPr>
      <p:grpSpPr>
        <a:xfrm>
          <a:off x="0" y="0"/>
          <a:ext cx="0" cy="0"/>
          <a:chOff x="0" y="0"/>
          <a:chExt cx="0" cy="0"/>
        </a:xfrm>
      </p:grpSpPr>
      <p:pic>
        <p:nvPicPr>
          <p:cNvPr id="77" name="Google Shape;77;p12"/>
          <p:cNvPicPr preferRelativeResize="0"/>
          <p:nvPr/>
        </p:nvPicPr>
        <p:blipFill rotWithShape="1">
          <a:blip r:embed="rId2">
            <a:alphaModFix/>
          </a:blip>
          <a:srcRect b="0" l="0" r="0" t="0"/>
          <a:stretch/>
        </p:blipFill>
        <p:spPr>
          <a:xfrm>
            <a:off x="6484455" y="4437751"/>
            <a:ext cx="2055900" cy="326577"/>
          </a:xfrm>
          <a:prstGeom prst="rect">
            <a:avLst/>
          </a:prstGeom>
          <a:noFill/>
          <a:ln>
            <a:noFill/>
          </a:ln>
        </p:spPr>
      </p:pic>
      <p:sp>
        <p:nvSpPr>
          <p:cNvPr id="78" name="Google Shape;78;p12"/>
          <p:cNvSpPr txBox="1"/>
          <p:nvPr>
            <p:ph idx="1" type="body"/>
          </p:nvPr>
        </p:nvSpPr>
        <p:spPr>
          <a:xfrm>
            <a:off x="597992" y="1973734"/>
            <a:ext cx="7947900" cy="9633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9" name="Google Shape;79;p12"/>
          <p:cNvSpPr txBox="1"/>
          <p:nvPr>
            <p:ph idx="2" type="body"/>
          </p:nvPr>
        </p:nvSpPr>
        <p:spPr>
          <a:xfrm>
            <a:off x="597992" y="2949217"/>
            <a:ext cx="7947900" cy="486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lt1"/>
              </a:buClr>
              <a:buSzPts val="1500"/>
              <a:buFont typeface="Arial"/>
              <a:buNone/>
              <a:defRPr b="0" i="0" sz="15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and Chart">
  <p:cSld name="Title, Subtitle, Content and Chart">
    <p:spTree>
      <p:nvGrpSpPr>
        <p:cNvPr id="80" name="Shape 80"/>
        <p:cNvGrpSpPr/>
        <p:nvPr/>
      </p:nvGrpSpPr>
      <p:grpSpPr>
        <a:xfrm>
          <a:off x="0" y="0"/>
          <a:ext cx="0" cy="0"/>
          <a:chOff x="0" y="0"/>
          <a:chExt cx="0" cy="0"/>
        </a:xfrm>
      </p:grpSpPr>
      <p:sp>
        <p:nvSpPr>
          <p:cNvPr id="81" name="Google Shape;81;p13"/>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2" name="Google Shape;82;p13"/>
          <p:cNvSpPr txBox="1"/>
          <p:nvPr>
            <p:ph idx="1" type="body"/>
          </p:nvPr>
        </p:nvSpPr>
        <p:spPr>
          <a:xfrm>
            <a:off x="257175" y="1285669"/>
            <a:ext cx="5256300" cy="32985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83" name="Google Shape;83;p13"/>
          <p:cNvSpPr txBox="1"/>
          <p:nvPr>
            <p:ph idx="2"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cxnSp>
        <p:nvCxnSpPr>
          <p:cNvPr id="84" name="Google Shape;84;p13"/>
          <p:cNvCxnSpPr/>
          <p:nvPr/>
        </p:nvCxnSpPr>
        <p:spPr>
          <a:xfrm>
            <a:off x="5680315" y="1285669"/>
            <a:ext cx="0" cy="3298500"/>
          </a:xfrm>
          <a:prstGeom prst="straightConnector1">
            <a:avLst/>
          </a:prstGeom>
          <a:noFill/>
          <a:ln cap="flat" cmpd="sng" w="9525">
            <a:solidFill>
              <a:srgbClr val="EAEFF0"/>
            </a:solidFill>
            <a:prstDash val="solid"/>
            <a:miter lim="800000"/>
            <a:headEnd len="sm" w="sm" type="none"/>
            <a:tailEnd len="sm" w="sm" type="none"/>
          </a:ln>
        </p:spPr>
      </p:cxnSp>
      <p:sp>
        <p:nvSpPr>
          <p:cNvPr id="85" name="Google Shape;85;p13"/>
          <p:cNvSpPr/>
          <p:nvPr>
            <p:ph idx="3" type="chart"/>
          </p:nvPr>
        </p:nvSpPr>
        <p:spPr>
          <a:xfrm>
            <a:off x="5847159" y="1285669"/>
            <a:ext cx="3039600" cy="2377800"/>
          </a:xfrm>
          <a:prstGeom prst="rect">
            <a:avLst/>
          </a:prstGeom>
          <a:noFill/>
          <a:ln>
            <a:noFill/>
          </a:ln>
        </p:spPr>
        <p:txBody>
          <a:bodyPr anchorCtr="0" anchor="ctr" bIns="68575" lIns="68575" spcFirstLastPara="1" rIns="68575" wrap="square" tIns="68575">
            <a:noAutofit/>
          </a:bodyPr>
          <a:lstStyle>
            <a:lvl1pPr lvl="0" marR="0" rtl="0" algn="ctr">
              <a:lnSpc>
                <a:spcPct val="90000"/>
              </a:lnSpc>
              <a:spcBef>
                <a:spcPts val="800"/>
              </a:spcBef>
              <a:spcAft>
                <a:spcPts val="0"/>
              </a:spcAft>
              <a:buClr>
                <a:schemeClr val="lt2"/>
              </a:buClr>
              <a:buSzPts val="2100"/>
              <a:buFont typeface="Arial"/>
              <a:buNone/>
              <a:defRPr b="0" i="0" sz="2100" u="none" cap="none" strike="noStrike">
                <a:solidFill>
                  <a:schemeClr val="lt2"/>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86" name="Google Shape;86;p13"/>
          <p:cNvSpPr txBox="1"/>
          <p:nvPr>
            <p:ph idx="4" type="body"/>
          </p:nvPr>
        </p:nvSpPr>
        <p:spPr>
          <a:xfrm>
            <a:off x="5838824" y="3772025"/>
            <a:ext cx="3048000" cy="812100"/>
          </a:xfrm>
          <a:prstGeom prst="rect">
            <a:avLst/>
          </a:prstGeom>
          <a:noFill/>
          <a:ln>
            <a:noFill/>
          </a:ln>
        </p:spPr>
        <p:txBody>
          <a:bodyPr anchorCtr="0" anchor="ctr" bIns="68575" lIns="68575" spcFirstLastPara="1" rIns="68575" wrap="square" tIns="68575">
            <a:noAutofit/>
          </a:bodyPr>
          <a:lstStyle>
            <a:lvl1pPr indent="-228600" lvl="0" marL="457200" marR="0" rtl="0" algn="ctr">
              <a:lnSpc>
                <a:spcPct val="90000"/>
              </a:lnSpc>
              <a:spcBef>
                <a:spcPts val="800"/>
              </a:spcBef>
              <a:spcAft>
                <a:spcPts val="0"/>
              </a:spcAft>
              <a:buClr>
                <a:schemeClr val="accent1"/>
              </a:buClr>
              <a:buSzPts val="1500"/>
              <a:buFont typeface="Arial"/>
              <a:buNone/>
              <a:defRPr b="1"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1"/>
              </a:buClr>
              <a:buSzPts val="1800"/>
              <a:buFont typeface="Arial"/>
              <a:buNone/>
              <a:defRPr b="1"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1"/>
              </a:buClr>
              <a:buSzPts val="1500"/>
              <a:buFont typeface="Arial"/>
              <a:buNone/>
              <a:defRPr b="1" i="0" sz="15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1"/>
              </a:buClr>
              <a:buSzPts val="1400"/>
              <a:buFont typeface="Arial"/>
              <a:buNone/>
              <a:defRPr b="1"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1"/>
              </a:buClr>
              <a:buSzPts val="1400"/>
              <a:buFont typeface="Arial"/>
              <a:buNone/>
              <a:defRPr b="1" i="0" sz="1400" u="none" cap="none" strike="noStrike">
                <a:solidFill>
                  <a:schemeClr val="accen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87" name="Shape 87"/>
        <p:cNvGrpSpPr/>
        <p:nvPr/>
      </p:nvGrpSpPr>
      <p:grpSpPr>
        <a:xfrm>
          <a:off x="0" y="0"/>
          <a:ext cx="0" cy="0"/>
          <a:chOff x="0" y="0"/>
          <a:chExt cx="0" cy="0"/>
        </a:xfrm>
      </p:grpSpPr>
      <p:sp>
        <p:nvSpPr>
          <p:cNvPr id="88" name="Google Shape;88;p14"/>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9" name="Google Shape;89;p14"/>
          <p:cNvSpPr/>
          <p:nvPr>
            <p:ph idx="2" type="tbl"/>
          </p:nvPr>
        </p:nvSpPr>
        <p:spPr>
          <a:xfrm>
            <a:off x="741164" y="1032272"/>
            <a:ext cx="7661700" cy="35196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Clr>
                <a:schemeClr val="lt2"/>
              </a:buClr>
              <a:buSzPts val="1400"/>
              <a:buFont typeface="Century Gothic"/>
              <a:buNone/>
              <a:defRPr b="0" i="0" sz="1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Table">
  <p:cSld name="Title, Subtitle, Table">
    <p:spTree>
      <p:nvGrpSpPr>
        <p:cNvPr id="90" name="Shape 90"/>
        <p:cNvGrpSpPr/>
        <p:nvPr/>
      </p:nvGrpSpPr>
      <p:grpSpPr>
        <a:xfrm>
          <a:off x="0" y="0"/>
          <a:ext cx="0" cy="0"/>
          <a:chOff x="0" y="0"/>
          <a:chExt cx="0" cy="0"/>
        </a:xfrm>
      </p:grpSpPr>
      <p:sp>
        <p:nvSpPr>
          <p:cNvPr id="91" name="Google Shape;91;p15"/>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2" name="Google Shape;92;p15"/>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3" name="Google Shape;93;p15"/>
          <p:cNvSpPr/>
          <p:nvPr>
            <p:ph idx="2" type="tbl"/>
          </p:nvPr>
        </p:nvSpPr>
        <p:spPr>
          <a:xfrm>
            <a:off x="741164" y="1032272"/>
            <a:ext cx="7661700" cy="35196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Clr>
                <a:schemeClr val="lt2"/>
              </a:buClr>
              <a:buSzPts val="1400"/>
              <a:buFont typeface="Century Gothic"/>
              <a:buNone/>
              <a:defRPr b="0" i="0" sz="1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Title and Chart">
    <p:spTree>
      <p:nvGrpSpPr>
        <p:cNvPr id="94" name="Shape 94"/>
        <p:cNvGrpSpPr/>
        <p:nvPr/>
      </p:nvGrpSpPr>
      <p:grpSpPr>
        <a:xfrm>
          <a:off x="0" y="0"/>
          <a:ext cx="0" cy="0"/>
          <a:chOff x="0" y="0"/>
          <a:chExt cx="0" cy="0"/>
        </a:xfrm>
      </p:grpSpPr>
      <p:sp>
        <p:nvSpPr>
          <p:cNvPr id="95" name="Google Shape;95;p16"/>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6"/>
          <p:cNvSpPr/>
          <p:nvPr>
            <p:ph idx="2" type="chart"/>
          </p:nvPr>
        </p:nvSpPr>
        <p:spPr>
          <a:xfrm>
            <a:off x="933111" y="1145894"/>
            <a:ext cx="7238100" cy="3449100"/>
          </a:xfrm>
          <a:prstGeom prst="rect">
            <a:avLst/>
          </a:prstGeom>
          <a:noFill/>
          <a:ln>
            <a:noFill/>
          </a:ln>
        </p:spPr>
        <p:txBody>
          <a:bodyPr anchorCtr="0" anchor="ctr" bIns="68575" lIns="68575" spcFirstLastPara="1" rIns="68575" wrap="square" tIns="68575">
            <a:noAutofit/>
          </a:bodyPr>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hart">
  <p:cSld name="Title, Subtitle and Chart">
    <p:spTree>
      <p:nvGrpSpPr>
        <p:cNvPr id="97" name="Shape 97"/>
        <p:cNvGrpSpPr/>
        <p:nvPr/>
      </p:nvGrpSpPr>
      <p:grpSpPr>
        <a:xfrm>
          <a:off x="0" y="0"/>
          <a:ext cx="0" cy="0"/>
          <a:chOff x="0" y="0"/>
          <a:chExt cx="0" cy="0"/>
        </a:xfrm>
      </p:grpSpPr>
      <p:sp>
        <p:nvSpPr>
          <p:cNvPr id="98" name="Google Shape;98;p17"/>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9" name="Google Shape;99;p17"/>
          <p:cNvSpPr/>
          <p:nvPr>
            <p:ph idx="2" type="chart"/>
          </p:nvPr>
        </p:nvSpPr>
        <p:spPr>
          <a:xfrm>
            <a:off x="933111" y="1145894"/>
            <a:ext cx="7238100" cy="3449100"/>
          </a:xfrm>
          <a:prstGeom prst="rect">
            <a:avLst/>
          </a:prstGeom>
          <a:noFill/>
          <a:ln>
            <a:noFill/>
          </a:ln>
        </p:spPr>
        <p:txBody>
          <a:bodyPr anchorCtr="0" anchor="ctr" bIns="68575" lIns="68575" spcFirstLastPara="1" rIns="68575" wrap="square" tIns="68575">
            <a:noAutofit/>
          </a:bodyPr>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00" name="Google Shape;100;p17"/>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creenshot">
  <p:cSld name="Content and Screenshot">
    <p:spTree>
      <p:nvGrpSpPr>
        <p:cNvPr id="101" name="Shape 101"/>
        <p:cNvGrpSpPr/>
        <p:nvPr/>
      </p:nvGrpSpPr>
      <p:grpSpPr>
        <a:xfrm>
          <a:off x="0" y="0"/>
          <a:ext cx="0" cy="0"/>
          <a:chOff x="0" y="0"/>
          <a:chExt cx="0" cy="0"/>
        </a:xfrm>
      </p:grpSpPr>
      <p:sp>
        <p:nvSpPr>
          <p:cNvPr id="102" name="Google Shape;102;p18"/>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3" name="Google Shape;103;p18"/>
          <p:cNvSpPr/>
          <p:nvPr>
            <p:ph idx="2" type="chart"/>
          </p:nvPr>
        </p:nvSpPr>
        <p:spPr>
          <a:xfrm>
            <a:off x="257175" y="1145894"/>
            <a:ext cx="3649800" cy="3449100"/>
          </a:xfrm>
          <a:prstGeom prst="rect">
            <a:avLst/>
          </a:prstGeom>
          <a:noFill/>
          <a:ln>
            <a:noFill/>
          </a:ln>
        </p:spPr>
        <p:txBody>
          <a:bodyPr anchorCtr="0" anchor="ctr" bIns="68575" lIns="68575" spcFirstLastPara="1" rIns="68575" wrap="square" tIns="68575">
            <a:noAutofit/>
          </a:bodyPr>
          <a:lstStyle>
            <a:lvl1pPr lvl="0" marR="0" rtl="0" algn="ctr">
              <a:lnSpc>
                <a:spcPct val="90000"/>
              </a:lnSpc>
              <a:spcBef>
                <a:spcPts val="800"/>
              </a:spcBef>
              <a:spcAft>
                <a:spcPts val="0"/>
              </a:spcAft>
              <a:buClr>
                <a:schemeClr val="lt2"/>
              </a:buClr>
              <a:buSzPts val="2100"/>
              <a:buFont typeface="Arial"/>
              <a:buNone/>
              <a:defRPr b="0" i="0" sz="2100" u="none" cap="none" strike="noStrike">
                <a:solidFill>
                  <a:schemeClr val="lt2"/>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04" name="Google Shape;104;p18"/>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pic>
        <p:nvPicPr>
          <p:cNvPr id="105" name="Google Shape;105;p18"/>
          <p:cNvPicPr preferRelativeResize="0"/>
          <p:nvPr/>
        </p:nvPicPr>
        <p:blipFill rotWithShape="1">
          <a:blip r:embed="rId2">
            <a:alphaModFix/>
          </a:blip>
          <a:srcRect b="0" l="0" r="0" t="0"/>
          <a:stretch/>
        </p:blipFill>
        <p:spPr>
          <a:xfrm>
            <a:off x="3864959" y="1351961"/>
            <a:ext cx="5279041" cy="3084556"/>
          </a:xfrm>
          <a:prstGeom prst="rect">
            <a:avLst/>
          </a:prstGeom>
          <a:noFill/>
          <a:ln>
            <a:noFill/>
          </a:ln>
        </p:spPr>
      </p:pic>
      <p:sp>
        <p:nvSpPr>
          <p:cNvPr id="106" name="Google Shape;106;p18"/>
          <p:cNvSpPr/>
          <p:nvPr>
            <p:ph idx="3" type="pic"/>
          </p:nvPr>
        </p:nvSpPr>
        <p:spPr>
          <a:xfrm>
            <a:off x="4724400" y="1745672"/>
            <a:ext cx="3456300" cy="2182200"/>
          </a:xfrm>
          <a:prstGeom prst="rect">
            <a:avLst/>
          </a:prstGeom>
          <a:noFill/>
          <a:ln>
            <a:noFill/>
          </a:ln>
        </p:spPr>
        <p:txBody>
          <a:bodyPr anchorCtr="0" anchor="ctr" bIns="68575" lIns="68575" spcFirstLastPara="1" rIns="68575" wrap="square" tIns="68575">
            <a:noAutofit/>
          </a:bodyPr>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7" name="Shape 107"/>
        <p:cNvGrpSpPr/>
        <p:nvPr/>
      </p:nvGrpSpPr>
      <p:grpSpPr>
        <a:xfrm>
          <a:off x="0" y="0"/>
          <a:ext cx="0" cy="0"/>
          <a:chOff x="0" y="0"/>
          <a:chExt cx="0" cy="0"/>
        </a:xfrm>
      </p:grpSpPr>
      <p:sp>
        <p:nvSpPr>
          <p:cNvPr id="108" name="Google Shape;108;p19"/>
          <p:cNvSpPr/>
          <p:nvPr/>
        </p:nvSpPr>
        <p:spPr>
          <a:xfrm>
            <a:off x="-1192" y="0"/>
            <a:ext cx="9144000" cy="5143500"/>
          </a:xfrm>
          <a:prstGeom prst="rect">
            <a:avLst/>
          </a:prstGeom>
          <a:solidFill>
            <a:schemeClr val="lt1"/>
          </a:solidFill>
          <a:ln>
            <a:noFill/>
          </a:ln>
        </p:spPr>
        <p:txBody>
          <a:bodyPr anchorCtr="0" anchor="ctr" bIns="45675" lIns="91425" spcFirstLastPara="1" rIns="91425" wrap="square" tIns="45675">
            <a:noAutofit/>
          </a:bodyPr>
          <a:lstStyle/>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p:txBody>
      </p:sp>
      <p:pic>
        <p:nvPicPr>
          <p:cNvPr descr="CNCF_PPT_Background_v1-01.png" id="109" name="Google Shape;109;p19"/>
          <p:cNvPicPr preferRelativeResize="0"/>
          <p:nvPr/>
        </p:nvPicPr>
        <p:blipFill rotWithShape="1">
          <a:blip r:embed="rId2">
            <a:alphaModFix/>
          </a:blip>
          <a:srcRect b="0" l="0" r="3614" t="0"/>
          <a:stretch/>
        </p:blipFill>
        <p:spPr>
          <a:xfrm>
            <a:off x="330221" y="0"/>
            <a:ext cx="8813700" cy="5171100"/>
          </a:xfrm>
          <a:prstGeom prst="rect">
            <a:avLst/>
          </a:prstGeom>
          <a:noFill/>
          <a:ln>
            <a:noFill/>
          </a:ln>
        </p:spPr>
      </p:pic>
      <p:sp>
        <p:nvSpPr>
          <p:cNvPr id="110" name="Google Shape;110;p19"/>
          <p:cNvSpPr txBox="1"/>
          <p:nvPr>
            <p:ph type="ctrTitle"/>
          </p:nvPr>
        </p:nvSpPr>
        <p:spPr>
          <a:xfrm>
            <a:off x="266262" y="2196913"/>
            <a:ext cx="4867800" cy="13962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Clr>
                <a:srgbClr val="446CA9"/>
              </a:buClr>
              <a:buSzPts val="2700"/>
              <a:buFont typeface="Helvetica Neue"/>
              <a:buNone/>
              <a:defRPr b="0" i="0" sz="3825" u="none" cap="none" strike="noStrike">
                <a:solidFill>
                  <a:srgbClr val="446CA9"/>
                </a:solidFill>
                <a:latin typeface="Century Gothic"/>
                <a:ea typeface="Century Gothic"/>
                <a:cs typeface="Century Gothic"/>
                <a:sym typeface="Century Gothic"/>
              </a:defRPr>
            </a:lvl1pPr>
            <a:lvl2pPr indent="0" lvl="1" marL="0" marR="0" rtl="0" algn="l">
              <a:spcBef>
                <a:spcPts val="0"/>
              </a:spcBef>
              <a:spcAft>
                <a:spcPts val="0"/>
              </a:spcAft>
              <a:buSzPts val="1100"/>
              <a:buNone/>
              <a:defRPr sz="1800"/>
            </a:lvl2pPr>
            <a:lvl3pPr indent="0" lvl="2" marL="0" marR="0" rtl="0" algn="l">
              <a:spcBef>
                <a:spcPts val="0"/>
              </a:spcBef>
              <a:spcAft>
                <a:spcPts val="0"/>
              </a:spcAft>
              <a:buSzPts val="1100"/>
              <a:buNone/>
              <a:defRPr sz="1800"/>
            </a:lvl3pPr>
            <a:lvl4pPr indent="0" lvl="3" marL="0" marR="0" rtl="0" algn="l">
              <a:spcBef>
                <a:spcPts val="0"/>
              </a:spcBef>
              <a:spcAft>
                <a:spcPts val="0"/>
              </a:spcAft>
              <a:buSzPts val="1100"/>
              <a:buNone/>
              <a:defRPr sz="1800"/>
            </a:lvl4pPr>
            <a:lvl5pPr indent="0" lvl="4" marL="0" marR="0" rtl="0" algn="l">
              <a:spcBef>
                <a:spcPts val="0"/>
              </a:spcBef>
              <a:spcAft>
                <a:spcPts val="0"/>
              </a:spcAft>
              <a:buSzPts val="1100"/>
              <a:buNone/>
              <a:defRPr sz="1800"/>
            </a:lvl5pPr>
            <a:lvl6pPr indent="0" lvl="5" marL="0" marR="0" rtl="0" algn="l">
              <a:spcBef>
                <a:spcPts val="0"/>
              </a:spcBef>
              <a:spcAft>
                <a:spcPts val="0"/>
              </a:spcAft>
              <a:buSzPts val="1100"/>
              <a:buNone/>
              <a:defRPr sz="1800"/>
            </a:lvl6pPr>
            <a:lvl7pPr indent="0" lvl="6" marL="0" marR="0" rtl="0" algn="l">
              <a:spcBef>
                <a:spcPts val="0"/>
              </a:spcBef>
              <a:spcAft>
                <a:spcPts val="0"/>
              </a:spcAft>
              <a:buSzPts val="1100"/>
              <a:buNone/>
              <a:defRPr sz="1800"/>
            </a:lvl7pPr>
            <a:lvl8pPr indent="0" lvl="7" marL="0" marR="0" rtl="0" algn="l">
              <a:spcBef>
                <a:spcPts val="0"/>
              </a:spcBef>
              <a:spcAft>
                <a:spcPts val="0"/>
              </a:spcAft>
              <a:buSzPts val="1100"/>
              <a:buNone/>
              <a:defRPr sz="1800"/>
            </a:lvl8pPr>
            <a:lvl9pPr indent="0" lvl="8" marL="0" marR="0" rtl="0" algn="l">
              <a:spcBef>
                <a:spcPts val="0"/>
              </a:spcBef>
              <a:spcAft>
                <a:spcPts val="0"/>
              </a:spcAft>
              <a:buSzPts val="1100"/>
              <a:buNone/>
              <a:defRPr sz="1800"/>
            </a:lvl9pPr>
          </a:lstStyle>
          <a:p/>
        </p:txBody>
      </p:sp>
      <p:sp>
        <p:nvSpPr>
          <p:cNvPr id="111" name="Google Shape;111;p19"/>
          <p:cNvSpPr txBox="1"/>
          <p:nvPr>
            <p:ph idx="1" type="subTitle"/>
          </p:nvPr>
        </p:nvSpPr>
        <p:spPr>
          <a:xfrm>
            <a:off x="266262" y="3763298"/>
            <a:ext cx="4008900" cy="534000"/>
          </a:xfrm>
          <a:prstGeom prst="rect">
            <a:avLst/>
          </a:prstGeom>
          <a:noFill/>
          <a:ln>
            <a:noFill/>
          </a:ln>
        </p:spPr>
        <p:txBody>
          <a:bodyPr anchorCtr="0" anchor="t" bIns="91425" lIns="91425" spcFirstLastPara="1" rIns="91425" wrap="square" tIns="91425">
            <a:noAutofit/>
          </a:bodyPr>
          <a:lstStyle>
            <a:lvl1pPr indent="0" lvl="0" marL="0" marR="0" rtl="0" algn="l">
              <a:spcBef>
                <a:spcPts val="375"/>
              </a:spcBef>
              <a:spcAft>
                <a:spcPts val="0"/>
              </a:spcAft>
              <a:buClr>
                <a:srgbClr val="446CA9"/>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0" lvl="1" marL="457200" marR="0" rtl="0" algn="ctr">
              <a:spcBef>
                <a:spcPts val="525"/>
              </a:spcBef>
              <a:spcAft>
                <a:spcPts val="0"/>
              </a:spcAft>
              <a:buClr>
                <a:srgbClr val="446CA9"/>
              </a:buClr>
              <a:buSzPts val="1400"/>
              <a:buFont typeface="Arial"/>
              <a:buNone/>
              <a:defRPr b="0" i="0" sz="2175" u="none" cap="none" strike="noStrike">
                <a:solidFill>
                  <a:srgbClr val="888888"/>
                </a:solidFill>
                <a:latin typeface="Helvetica Neue"/>
                <a:ea typeface="Helvetica Neue"/>
                <a:cs typeface="Helvetica Neue"/>
                <a:sym typeface="Helvetica Neue"/>
              </a:defRPr>
            </a:lvl2pPr>
            <a:lvl3pPr indent="0" lvl="2" marL="914400" marR="0" rtl="0" algn="ctr">
              <a:spcBef>
                <a:spcPts val="375"/>
              </a:spcBef>
              <a:spcAft>
                <a:spcPts val="0"/>
              </a:spcAft>
              <a:buClr>
                <a:srgbClr val="446CA9"/>
              </a:buClr>
              <a:buSzPts val="1400"/>
              <a:buFont typeface="Arial"/>
              <a:buNone/>
              <a:defRPr b="0" i="0" sz="1800" u="none" cap="none" strike="noStrike">
                <a:solidFill>
                  <a:srgbClr val="888888"/>
                </a:solidFill>
                <a:latin typeface="Helvetica Neue"/>
                <a:ea typeface="Helvetica Neue"/>
                <a:cs typeface="Helvetica Neue"/>
                <a:sym typeface="Helvetica Neue"/>
              </a:defRPr>
            </a:lvl3pPr>
            <a:lvl4pPr indent="0" lvl="3" marL="1371600" marR="0" rtl="0" algn="ctr">
              <a:spcBef>
                <a:spcPts val="375"/>
              </a:spcBef>
              <a:spcAft>
                <a:spcPts val="0"/>
              </a:spcAft>
              <a:buClr>
                <a:srgbClr val="446CA9"/>
              </a:buClr>
              <a:buSzPts val="1400"/>
              <a:buFont typeface="Arial"/>
              <a:buNone/>
              <a:defRPr b="0" i="0" sz="1800" u="none" cap="none" strike="noStrike">
                <a:solidFill>
                  <a:srgbClr val="888888"/>
                </a:solidFill>
                <a:latin typeface="Helvetica Neue"/>
                <a:ea typeface="Helvetica Neue"/>
                <a:cs typeface="Helvetica Neue"/>
                <a:sym typeface="Helvetica Neue"/>
              </a:defRPr>
            </a:lvl4pPr>
            <a:lvl5pPr indent="0" lvl="4" marL="1828800" marR="0" rtl="0" algn="ctr">
              <a:spcBef>
                <a:spcPts val="375"/>
              </a:spcBef>
              <a:spcAft>
                <a:spcPts val="0"/>
              </a:spcAft>
              <a:buClr>
                <a:srgbClr val="446CA9"/>
              </a:buClr>
              <a:buSzPts val="1400"/>
              <a:buFont typeface="Arial"/>
              <a:buNone/>
              <a:defRPr b="0" i="0" sz="1800" u="none" cap="none" strike="noStrike">
                <a:solidFill>
                  <a:srgbClr val="888888"/>
                </a:solidFill>
                <a:latin typeface="Helvetica Neue"/>
                <a:ea typeface="Helvetica Neue"/>
                <a:cs typeface="Helvetica Neue"/>
                <a:sym typeface="Helvetica Neue"/>
              </a:defRPr>
            </a:lvl5pPr>
            <a:lvl6pPr indent="0" lvl="5" marL="22860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6pPr>
            <a:lvl7pPr indent="0" lvl="6" marL="27432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7pPr>
            <a:lvl8pPr indent="0" lvl="7" marL="32004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8pPr>
            <a:lvl9pPr indent="0" lvl="8" marL="36576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9pPr>
          </a:lstStyle>
          <a:p/>
        </p:txBody>
      </p:sp>
      <p:pic>
        <p:nvPicPr>
          <p:cNvPr descr="CNCF_Alternate_Pantone.png" id="112" name="Google Shape;112;p19"/>
          <p:cNvPicPr preferRelativeResize="0"/>
          <p:nvPr/>
        </p:nvPicPr>
        <p:blipFill rotWithShape="1">
          <a:blip r:embed="rId3">
            <a:alphaModFix/>
          </a:blip>
          <a:srcRect b="0" l="0" r="0" t="0"/>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oter">
  <p:cSld name="2_Title and Content">
    <p:spTree>
      <p:nvGrpSpPr>
        <p:cNvPr id="113" name="Shape 113"/>
        <p:cNvGrpSpPr/>
        <p:nvPr/>
      </p:nvGrpSpPr>
      <p:grpSpPr>
        <a:xfrm>
          <a:off x="0" y="0"/>
          <a:ext cx="0" cy="0"/>
          <a:chOff x="0" y="0"/>
          <a:chExt cx="0" cy="0"/>
        </a:xfrm>
      </p:grpSpPr>
      <p:sp>
        <p:nvSpPr>
          <p:cNvPr id="114" name="Google Shape;114;p20"/>
          <p:cNvSpPr/>
          <p:nvPr/>
        </p:nvSpPr>
        <p:spPr>
          <a:xfrm>
            <a:off x="0" y="4767263"/>
            <a:ext cx="9144000" cy="376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NCF_Alternate_Pantone.png" id="115" name="Google Shape;115;p20"/>
          <p:cNvPicPr preferRelativeResize="0"/>
          <p:nvPr/>
        </p:nvPicPr>
        <p:blipFill rotWithShape="1">
          <a:blip r:embed="rId2">
            <a:alphaModFix/>
          </a:blip>
          <a:srcRect b="0" l="0" r="0" t="0"/>
          <a:stretch/>
        </p:blipFill>
        <p:spPr>
          <a:xfrm>
            <a:off x="105947" y="4835432"/>
            <a:ext cx="1556700" cy="247200"/>
          </a:xfrm>
          <a:prstGeom prst="rect">
            <a:avLst/>
          </a:prstGeom>
          <a:noFill/>
          <a:ln>
            <a:noFill/>
          </a:ln>
        </p:spPr>
      </p:pic>
      <p:sp>
        <p:nvSpPr>
          <p:cNvPr id="116" name="Google Shape;116;p2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595959"/>
                </a:solidFill>
                <a:latin typeface="Century Gothic"/>
                <a:ea typeface="Century Gothic"/>
                <a:cs typeface="Century Gothic"/>
                <a:sym typeface="Century Gothic"/>
              </a:defRPr>
            </a:lvl1pPr>
            <a:lvl2pPr lvl="1" rtl="0" algn="r">
              <a:buNone/>
              <a:defRPr sz="1300">
                <a:solidFill>
                  <a:srgbClr val="595959"/>
                </a:solidFill>
                <a:latin typeface="Century Gothic"/>
                <a:ea typeface="Century Gothic"/>
                <a:cs typeface="Century Gothic"/>
                <a:sym typeface="Century Gothic"/>
              </a:defRPr>
            </a:lvl2pPr>
            <a:lvl3pPr lvl="2" rtl="0" algn="r">
              <a:buNone/>
              <a:defRPr sz="1300">
                <a:solidFill>
                  <a:srgbClr val="595959"/>
                </a:solidFill>
                <a:latin typeface="Century Gothic"/>
                <a:ea typeface="Century Gothic"/>
                <a:cs typeface="Century Gothic"/>
                <a:sym typeface="Century Gothic"/>
              </a:defRPr>
            </a:lvl3pPr>
            <a:lvl4pPr lvl="3" rtl="0" algn="r">
              <a:buNone/>
              <a:defRPr sz="1300">
                <a:solidFill>
                  <a:srgbClr val="595959"/>
                </a:solidFill>
                <a:latin typeface="Century Gothic"/>
                <a:ea typeface="Century Gothic"/>
                <a:cs typeface="Century Gothic"/>
                <a:sym typeface="Century Gothic"/>
              </a:defRPr>
            </a:lvl4pPr>
            <a:lvl5pPr lvl="4" rtl="0" algn="r">
              <a:buNone/>
              <a:defRPr sz="1300">
                <a:solidFill>
                  <a:srgbClr val="595959"/>
                </a:solidFill>
                <a:latin typeface="Century Gothic"/>
                <a:ea typeface="Century Gothic"/>
                <a:cs typeface="Century Gothic"/>
                <a:sym typeface="Century Gothic"/>
              </a:defRPr>
            </a:lvl5pPr>
            <a:lvl6pPr lvl="5" rtl="0" algn="r">
              <a:buNone/>
              <a:defRPr sz="1300">
                <a:solidFill>
                  <a:srgbClr val="595959"/>
                </a:solidFill>
                <a:latin typeface="Century Gothic"/>
                <a:ea typeface="Century Gothic"/>
                <a:cs typeface="Century Gothic"/>
                <a:sym typeface="Century Gothic"/>
              </a:defRPr>
            </a:lvl6pPr>
            <a:lvl7pPr lvl="6" rtl="0" algn="r">
              <a:buNone/>
              <a:defRPr sz="1300">
                <a:solidFill>
                  <a:srgbClr val="595959"/>
                </a:solidFill>
                <a:latin typeface="Century Gothic"/>
                <a:ea typeface="Century Gothic"/>
                <a:cs typeface="Century Gothic"/>
                <a:sym typeface="Century Gothic"/>
              </a:defRPr>
            </a:lvl7pPr>
            <a:lvl8pPr lvl="7" rtl="0" algn="r">
              <a:buNone/>
              <a:defRPr sz="1300">
                <a:solidFill>
                  <a:srgbClr val="595959"/>
                </a:solidFill>
                <a:latin typeface="Century Gothic"/>
                <a:ea typeface="Century Gothic"/>
                <a:cs typeface="Century Gothic"/>
                <a:sym typeface="Century Gothic"/>
              </a:defRPr>
            </a:lvl8pPr>
            <a:lvl9pPr lvl="8" rtl="0"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sv"/>
              <a:t>‹#›</a:t>
            </a:fld>
            <a:endParaRPr/>
          </a:p>
        </p:txBody>
      </p:sp>
      <p:sp>
        <p:nvSpPr>
          <p:cNvPr id="117" name="Google Shape;117;p20"/>
          <p:cNvSpPr/>
          <p:nvPr/>
        </p:nvSpPr>
        <p:spPr>
          <a:xfrm>
            <a:off x="0" y="0"/>
            <a:ext cx="9144000" cy="913500"/>
          </a:xfrm>
          <a:prstGeom prst="rect">
            <a:avLst/>
          </a:prstGeom>
          <a:solidFill>
            <a:srgbClr val="275187"/>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20"/>
          <p:cNvSpPr txBox="1"/>
          <p:nvPr>
            <p:ph type="title"/>
          </p:nvPr>
        </p:nvSpPr>
        <p:spPr>
          <a:xfrm>
            <a:off x="164468" y="96346"/>
            <a:ext cx="8755500" cy="6744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FFFFFF"/>
              </a:buClr>
              <a:buSzPts val="3200"/>
              <a:buNone/>
              <a:defRPr i="0" u="none" cap="none" strike="noStrike">
                <a:solidFill>
                  <a:srgbClr val="FFFFFF"/>
                </a:solidFill>
              </a:defRPr>
            </a:lvl1pPr>
            <a:lvl2pPr indent="0" lvl="1" marL="0" marR="0" rtl="0" algn="l">
              <a:spcBef>
                <a:spcPts val="0"/>
              </a:spcBef>
              <a:spcAft>
                <a:spcPts val="0"/>
              </a:spcAft>
              <a:buSzPts val="3200"/>
              <a:buFont typeface="Century Gothic"/>
              <a:buNone/>
              <a:defRPr sz="3200">
                <a:latin typeface="Century Gothic"/>
                <a:ea typeface="Century Gothic"/>
                <a:cs typeface="Century Gothic"/>
                <a:sym typeface="Century Gothic"/>
              </a:defRPr>
            </a:lvl2pPr>
            <a:lvl3pPr indent="0" lvl="2" marL="0" marR="0" rtl="0" algn="l">
              <a:spcBef>
                <a:spcPts val="0"/>
              </a:spcBef>
              <a:spcAft>
                <a:spcPts val="0"/>
              </a:spcAft>
              <a:buSzPts val="3200"/>
              <a:buFont typeface="Century Gothic"/>
              <a:buNone/>
              <a:defRPr sz="3200">
                <a:latin typeface="Century Gothic"/>
                <a:ea typeface="Century Gothic"/>
                <a:cs typeface="Century Gothic"/>
                <a:sym typeface="Century Gothic"/>
              </a:defRPr>
            </a:lvl3pPr>
            <a:lvl4pPr indent="0" lvl="3" marL="0" marR="0" rtl="0" algn="l">
              <a:spcBef>
                <a:spcPts val="0"/>
              </a:spcBef>
              <a:spcAft>
                <a:spcPts val="0"/>
              </a:spcAft>
              <a:buSzPts val="3200"/>
              <a:buFont typeface="Century Gothic"/>
              <a:buNone/>
              <a:defRPr sz="3200">
                <a:latin typeface="Century Gothic"/>
                <a:ea typeface="Century Gothic"/>
                <a:cs typeface="Century Gothic"/>
                <a:sym typeface="Century Gothic"/>
              </a:defRPr>
            </a:lvl4pPr>
            <a:lvl5pPr indent="0" lvl="4" marL="0" marR="0" rtl="0" algn="l">
              <a:spcBef>
                <a:spcPts val="0"/>
              </a:spcBef>
              <a:spcAft>
                <a:spcPts val="0"/>
              </a:spcAft>
              <a:buSzPts val="3200"/>
              <a:buFont typeface="Century Gothic"/>
              <a:buNone/>
              <a:defRPr sz="3200">
                <a:latin typeface="Century Gothic"/>
                <a:ea typeface="Century Gothic"/>
                <a:cs typeface="Century Gothic"/>
                <a:sym typeface="Century Gothic"/>
              </a:defRPr>
            </a:lvl5pPr>
            <a:lvl6pPr indent="0" lvl="5" marL="0" marR="0" rtl="0" algn="l">
              <a:spcBef>
                <a:spcPts val="0"/>
              </a:spcBef>
              <a:spcAft>
                <a:spcPts val="0"/>
              </a:spcAft>
              <a:buSzPts val="3200"/>
              <a:buFont typeface="Century Gothic"/>
              <a:buNone/>
              <a:defRPr sz="3200">
                <a:latin typeface="Century Gothic"/>
                <a:ea typeface="Century Gothic"/>
                <a:cs typeface="Century Gothic"/>
                <a:sym typeface="Century Gothic"/>
              </a:defRPr>
            </a:lvl6pPr>
            <a:lvl7pPr indent="0" lvl="6" marL="0" marR="0" rtl="0" algn="l">
              <a:spcBef>
                <a:spcPts val="0"/>
              </a:spcBef>
              <a:spcAft>
                <a:spcPts val="0"/>
              </a:spcAft>
              <a:buSzPts val="3200"/>
              <a:buFont typeface="Century Gothic"/>
              <a:buNone/>
              <a:defRPr sz="3200">
                <a:latin typeface="Century Gothic"/>
                <a:ea typeface="Century Gothic"/>
                <a:cs typeface="Century Gothic"/>
                <a:sym typeface="Century Gothic"/>
              </a:defRPr>
            </a:lvl7pPr>
            <a:lvl8pPr indent="0" lvl="7" marL="0" marR="0" rtl="0" algn="l">
              <a:spcBef>
                <a:spcPts val="0"/>
              </a:spcBef>
              <a:spcAft>
                <a:spcPts val="0"/>
              </a:spcAft>
              <a:buSzPts val="3200"/>
              <a:buFont typeface="Century Gothic"/>
              <a:buNone/>
              <a:defRPr sz="3200">
                <a:latin typeface="Century Gothic"/>
                <a:ea typeface="Century Gothic"/>
                <a:cs typeface="Century Gothic"/>
                <a:sym typeface="Century Gothic"/>
              </a:defRPr>
            </a:lvl8pPr>
            <a:lvl9pPr indent="0" lvl="8" marL="0" marR="0" rtl="0" algn="l">
              <a:spcBef>
                <a:spcPts val="0"/>
              </a:spcBef>
              <a:spcAft>
                <a:spcPts val="0"/>
              </a:spcAft>
              <a:buSzPts val="3200"/>
              <a:buFont typeface="Century Gothic"/>
              <a:buNone/>
              <a:defRPr sz="3200">
                <a:latin typeface="Century Gothic"/>
                <a:ea typeface="Century Gothic"/>
                <a:cs typeface="Century Gothic"/>
                <a:sym typeface="Century Gothic"/>
              </a:defRPr>
            </a:lvl9pPr>
          </a:lstStyle>
          <a:p/>
        </p:txBody>
      </p:sp>
      <p:sp>
        <p:nvSpPr>
          <p:cNvPr id="119" name="Google Shape;119;p20"/>
          <p:cNvSpPr/>
          <p:nvPr/>
        </p:nvSpPr>
        <p:spPr>
          <a:xfrm>
            <a:off x="0" y="913587"/>
            <a:ext cx="9144000" cy="96300"/>
          </a:xfrm>
          <a:prstGeom prst="rect">
            <a:avLst/>
          </a:prstGeom>
          <a:solidFill>
            <a:srgbClr val="65B8CB"/>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3"/>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 name="Google Shape;19;p3"/>
          <p:cNvSpPr txBox="1"/>
          <p:nvPr>
            <p:ph idx="1" type="body"/>
          </p:nvPr>
        </p:nvSpPr>
        <p:spPr>
          <a:xfrm>
            <a:off x="257175" y="1066800"/>
            <a:ext cx="8629800" cy="3614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23_Title and Content">
    <p:spTree>
      <p:nvGrpSpPr>
        <p:cNvPr id="120" name="Shape 120"/>
        <p:cNvGrpSpPr/>
        <p:nvPr/>
      </p:nvGrpSpPr>
      <p:grpSpPr>
        <a:xfrm>
          <a:off x="0" y="0"/>
          <a:ext cx="0" cy="0"/>
          <a:chOff x="0" y="0"/>
          <a:chExt cx="0" cy="0"/>
        </a:xfrm>
      </p:grpSpPr>
      <p:sp>
        <p:nvSpPr>
          <p:cNvPr id="121" name="Google Shape;121;p21"/>
          <p:cNvSpPr/>
          <p:nvPr/>
        </p:nvSpPr>
        <p:spPr>
          <a:xfrm>
            <a:off x="0" y="4767263"/>
            <a:ext cx="9144000" cy="376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2" name="Google Shape;122;p21"/>
          <p:cNvSpPr/>
          <p:nvPr/>
        </p:nvSpPr>
        <p:spPr>
          <a:xfrm>
            <a:off x="0" y="0"/>
            <a:ext cx="9144000" cy="913500"/>
          </a:xfrm>
          <a:prstGeom prst="rect">
            <a:avLst/>
          </a:prstGeom>
          <a:solidFill>
            <a:srgbClr val="275187"/>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p21"/>
          <p:cNvSpPr txBox="1"/>
          <p:nvPr>
            <p:ph type="title"/>
          </p:nvPr>
        </p:nvSpPr>
        <p:spPr>
          <a:xfrm>
            <a:off x="164468" y="96346"/>
            <a:ext cx="8755500" cy="6744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FFFFFF"/>
              </a:buClr>
              <a:buSzPts val="3200"/>
              <a:buNone/>
              <a:defRPr i="0" u="none" cap="none" strike="noStrike">
                <a:solidFill>
                  <a:srgbClr val="FFFFFF"/>
                </a:solidFill>
              </a:defRPr>
            </a:lvl1pPr>
            <a:lvl2pPr indent="0" lvl="1" marL="0" marR="0" rtl="0" algn="l">
              <a:spcBef>
                <a:spcPts val="0"/>
              </a:spcBef>
              <a:spcAft>
                <a:spcPts val="0"/>
              </a:spcAft>
              <a:buSzPts val="3200"/>
              <a:buFont typeface="Century Gothic"/>
              <a:buNone/>
              <a:defRPr sz="3200">
                <a:latin typeface="Century Gothic"/>
                <a:ea typeface="Century Gothic"/>
                <a:cs typeface="Century Gothic"/>
                <a:sym typeface="Century Gothic"/>
              </a:defRPr>
            </a:lvl2pPr>
            <a:lvl3pPr indent="0" lvl="2" marL="0" marR="0" rtl="0" algn="l">
              <a:spcBef>
                <a:spcPts val="0"/>
              </a:spcBef>
              <a:spcAft>
                <a:spcPts val="0"/>
              </a:spcAft>
              <a:buSzPts val="3200"/>
              <a:buFont typeface="Century Gothic"/>
              <a:buNone/>
              <a:defRPr sz="3200">
                <a:latin typeface="Century Gothic"/>
                <a:ea typeface="Century Gothic"/>
                <a:cs typeface="Century Gothic"/>
                <a:sym typeface="Century Gothic"/>
              </a:defRPr>
            </a:lvl3pPr>
            <a:lvl4pPr indent="0" lvl="3" marL="0" marR="0" rtl="0" algn="l">
              <a:spcBef>
                <a:spcPts val="0"/>
              </a:spcBef>
              <a:spcAft>
                <a:spcPts val="0"/>
              </a:spcAft>
              <a:buSzPts val="3200"/>
              <a:buFont typeface="Century Gothic"/>
              <a:buNone/>
              <a:defRPr sz="3200">
                <a:latin typeface="Century Gothic"/>
                <a:ea typeface="Century Gothic"/>
                <a:cs typeface="Century Gothic"/>
                <a:sym typeface="Century Gothic"/>
              </a:defRPr>
            </a:lvl4pPr>
            <a:lvl5pPr indent="0" lvl="4" marL="0" marR="0" rtl="0" algn="l">
              <a:spcBef>
                <a:spcPts val="0"/>
              </a:spcBef>
              <a:spcAft>
                <a:spcPts val="0"/>
              </a:spcAft>
              <a:buSzPts val="3200"/>
              <a:buFont typeface="Century Gothic"/>
              <a:buNone/>
              <a:defRPr sz="3200">
                <a:latin typeface="Century Gothic"/>
                <a:ea typeface="Century Gothic"/>
                <a:cs typeface="Century Gothic"/>
                <a:sym typeface="Century Gothic"/>
              </a:defRPr>
            </a:lvl5pPr>
            <a:lvl6pPr indent="0" lvl="5" marL="0" marR="0" rtl="0" algn="l">
              <a:spcBef>
                <a:spcPts val="0"/>
              </a:spcBef>
              <a:spcAft>
                <a:spcPts val="0"/>
              </a:spcAft>
              <a:buSzPts val="3200"/>
              <a:buFont typeface="Century Gothic"/>
              <a:buNone/>
              <a:defRPr sz="3200">
                <a:latin typeface="Century Gothic"/>
                <a:ea typeface="Century Gothic"/>
                <a:cs typeface="Century Gothic"/>
                <a:sym typeface="Century Gothic"/>
              </a:defRPr>
            </a:lvl6pPr>
            <a:lvl7pPr indent="0" lvl="6" marL="0" marR="0" rtl="0" algn="l">
              <a:spcBef>
                <a:spcPts val="0"/>
              </a:spcBef>
              <a:spcAft>
                <a:spcPts val="0"/>
              </a:spcAft>
              <a:buSzPts val="3200"/>
              <a:buFont typeface="Century Gothic"/>
              <a:buNone/>
              <a:defRPr sz="3200">
                <a:latin typeface="Century Gothic"/>
                <a:ea typeface="Century Gothic"/>
                <a:cs typeface="Century Gothic"/>
                <a:sym typeface="Century Gothic"/>
              </a:defRPr>
            </a:lvl7pPr>
            <a:lvl8pPr indent="0" lvl="7" marL="0" marR="0" rtl="0" algn="l">
              <a:spcBef>
                <a:spcPts val="0"/>
              </a:spcBef>
              <a:spcAft>
                <a:spcPts val="0"/>
              </a:spcAft>
              <a:buSzPts val="3200"/>
              <a:buFont typeface="Century Gothic"/>
              <a:buNone/>
              <a:defRPr sz="3200">
                <a:latin typeface="Century Gothic"/>
                <a:ea typeface="Century Gothic"/>
                <a:cs typeface="Century Gothic"/>
                <a:sym typeface="Century Gothic"/>
              </a:defRPr>
            </a:lvl8pPr>
            <a:lvl9pPr indent="0" lvl="8" marL="0" marR="0" rtl="0" algn="l">
              <a:spcBef>
                <a:spcPts val="0"/>
              </a:spcBef>
              <a:spcAft>
                <a:spcPts val="0"/>
              </a:spcAft>
              <a:buSzPts val="3200"/>
              <a:buFont typeface="Century Gothic"/>
              <a:buNone/>
              <a:defRPr sz="3200">
                <a:latin typeface="Century Gothic"/>
                <a:ea typeface="Century Gothic"/>
                <a:cs typeface="Century Gothic"/>
                <a:sym typeface="Century Gothic"/>
              </a:defRPr>
            </a:lvl9pPr>
          </a:lstStyle>
          <a:p/>
        </p:txBody>
      </p:sp>
      <p:sp>
        <p:nvSpPr>
          <p:cNvPr id="124" name="Google Shape;124;p21"/>
          <p:cNvSpPr txBox="1"/>
          <p:nvPr>
            <p:ph idx="1" type="body"/>
          </p:nvPr>
        </p:nvSpPr>
        <p:spPr>
          <a:xfrm>
            <a:off x="237575" y="974225"/>
            <a:ext cx="8682600" cy="3717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1000"/>
              </a:spcBef>
              <a:spcAft>
                <a:spcPts val="0"/>
              </a:spcAft>
              <a:buClr>
                <a:srgbClr val="446CA9"/>
              </a:buClr>
              <a:buSzPts val="1400"/>
              <a:buFont typeface="Century Gothic"/>
              <a:buChar char="•"/>
              <a:defRPr b="0" i="0" sz="2800" u="none" cap="none" strike="noStrike"/>
            </a:lvl1pPr>
            <a:lvl2pPr indent="-381000" lvl="1" marL="914400" marR="0" rtl="0" algn="l">
              <a:lnSpc>
                <a:spcPct val="100000"/>
              </a:lnSpc>
              <a:spcBef>
                <a:spcPts val="525"/>
              </a:spcBef>
              <a:spcAft>
                <a:spcPts val="0"/>
              </a:spcAft>
              <a:buClr>
                <a:srgbClr val="446CA9"/>
              </a:buClr>
              <a:buSzPts val="2400"/>
              <a:buFont typeface="Century Gothic"/>
              <a:buChar char="–"/>
              <a:defRPr b="0" i="0" sz="2400" u="none" cap="none" strike="noStrike"/>
            </a:lvl2pPr>
            <a:lvl3pPr indent="-319086" lvl="2" marL="1371600" marR="0" rtl="0" algn="l">
              <a:lnSpc>
                <a:spcPct val="100000"/>
              </a:lnSpc>
              <a:spcBef>
                <a:spcPts val="375"/>
              </a:spcBef>
              <a:spcAft>
                <a:spcPts val="0"/>
              </a:spcAft>
              <a:buSzPts val="1425"/>
              <a:buFont typeface="Century Gothic"/>
              <a:buChar char="•"/>
              <a:defRPr b="0" i="0" sz="1800" u="none" cap="none" strike="noStrike"/>
            </a:lvl3pPr>
            <a:lvl4pPr indent="-319086" lvl="3" marL="1828800" marR="0" rtl="0" algn="l">
              <a:lnSpc>
                <a:spcPct val="100000"/>
              </a:lnSpc>
              <a:spcBef>
                <a:spcPts val="375"/>
              </a:spcBef>
              <a:spcAft>
                <a:spcPts val="0"/>
              </a:spcAft>
              <a:buSzPts val="1425"/>
              <a:buFont typeface="Century Gothic"/>
              <a:buChar char="–"/>
              <a:defRPr b="0" i="0" sz="1800" u="none" cap="none" strike="noStrike"/>
            </a:lvl4pPr>
            <a:lvl5pPr indent="-319086" lvl="4" marL="2286000" marR="0" rtl="0" algn="l">
              <a:lnSpc>
                <a:spcPct val="100000"/>
              </a:lnSpc>
              <a:spcBef>
                <a:spcPts val="375"/>
              </a:spcBef>
              <a:spcAft>
                <a:spcPts val="0"/>
              </a:spcAft>
              <a:buSzPts val="1425"/>
              <a:buFont typeface="Century Gothic"/>
              <a:buChar char="»"/>
              <a:defRPr b="0" i="0" sz="1800" u="none" cap="none" strike="noStrike"/>
            </a:lvl5pPr>
            <a:lvl6pPr indent="-317500" lvl="5" marL="2743200" marR="0" rtl="0" algn="l">
              <a:lnSpc>
                <a:spcPct val="100000"/>
              </a:lnSpc>
              <a:spcBef>
                <a:spcPts val="375"/>
              </a:spcBef>
              <a:spcAft>
                <a:spcPts val="0"/>
              </a:spcAft>
              <a:buSzPts val="1400"/>
              <a:buChar char="•"/>
              <a:defRPr b="0" i="0" u="none" cap="none" strike="noStrike"/>
            </a:lvl6pPr>
            <a:lvl7pPr indent="-317500" lvl="6" marL="3200400" marR="0" rtl="0" algn="l">
              <a:lnSpc>
                <a:spcPct val="100000"/>
              </a:lnSpc>
              <a:spcBef>
                <a:spcPts val="375"/>
              </a:spcBef>
              <a:spcAft>
                <a:spcPts val="0"/>
              </a:spcAft>
              <a:buSzPts val="1400"/>
              <a:buChar char="•"/>
              <a:defRPr b="0" i="0" u="none" cap="none" strike="noStrike"/>
            </a:lvl7pPr>
            <a:lvl8pPr indent="-317500" lvl="7" marL="3657600" marR="0" rtl="0" algn="l">
              <a:lnSpc>
                <a:spcPct val="100000"/>
              </a:lnSpc>
              <a:spcBef>
                <a:spcPts val="375"/>
              </a:spcBef>
              <a:spcAft>
                <a:spcPts val="0"/>
              </a:spcAft>
              <a:buSzPts val="1400"/>
              <a:buChar char="•"/>
              <a:defRPr b="0" i="0" u="none" cap="none" strike="noStrike"/>
            </a:lvl8pPr>
            <a:lvl9pPr indent="-317500" lvl="8" marL="4114800" marR="0" rtl="0" algn="l">
              <a:lnSpc>
                <a:spcPct val="100000"/>
              </a:lnSpc>
              <a:spcBef>
                <a:spcPts val="375"/>
              </a:spcBef>
              <a:spcAft>
                <a:spcPts val="0"/>
              </a:spcAft>
              <a:buSzPts val="1400"/>
              <a:buChar char="•"/>
              <a:defRPr b="0" i="0" u="none" cap="none" strike="noStrike"/>
            </a:lvl9pPr>
          </a:lstStyle>
          <a:p/>
        </p:txBody>
      </p:sp>
      <p:sp>
        <p:nvSpPr>
          <p:cNvPr id="125" name="Google Shape;125;p21"/>
          <p:cNvSpPr/>
          <p:nvPr/>
        </p:nvSpPr>
        <p:spPr>
          <a:xfrm>
            <a:off x="0" y="913587"/>
            <a:ext cx="9144000" cy="96300"/>
          </a:xfrm>
          <a:prstGeom prst="rect">
            <a:avLst/>
          </a:prstGeom>
          <a:solidFill>
            <a:srgbClr val="65B8CB"/>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pic>
        <p:nvPicPr>
          <p:cNvPr descr="CNCF_Alternate_Pantone.png" id="126" name="Google Shape;126;p21"/>
          <p:cNvPicPr preferRelativeResize="0"/>
          <p:nvPr/>
        </p:nvPicPr>
        <p:blipFill rotWithShape="1">
          <a:blip r:embed="rId2">
            <a:alphaModFix/>
          </a:blip>
          <a:srcRect b="0" l="0" r="0" t="0"/>
          <a:stretch/>
        </p:blipFill>
        <p:spPr>
          <a:xfrm>
            <a:off x="105947" y="4835432"/>
            <a:ext cx="1556700" cy="247200"/>
          </a:xfrm>
          <a:prstGeom prst="rect">
            <a:avLst/>
          </a:prstGeom>
          <a:noFill/>
          <a:ln>
            <a:noFill/>
          </a:ln>
        </p:spPr>
      </p:pic>
      <p:sp>
        <p:nvSpPr>
          <p:cNvPr id="127" name="Google Shape;127;p2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595959"/>
                </a:solidFill>
                <a:latin typeface="Century Gothic"/>
                <a:ea typeface="Century Gothic"/>
                <a:cs typeface="Century Gothic"/>
                <a:sym typeface="Century Gothic"/>
              </a:defRPr>
            </a:lvl1pPr>
            <a:lvl2pPr lvl="1" rtl="0" algn="r">
              <a:buNone/>
              <a:defRPr sz="1300">
                <a:solidFill>
                  <a:srgbClr val="595959"/>
                </a:solidFill>
                <a:latin typeface="Century Gothic"/>
                <a:ea typeface="Century Gothic"/>
                <a:cs typeface="Century Gothic"/>
                <a:sym typeface="Century Gothic"/>
              </a:defRPr>
            </a:lvl2pPr>
            <a:lvl3pPr lvl="2" rtl="0" algn="r">
              <a:buNone/>
              <a:defRPr sz="1300">
                <a:solidFill>
                  <a:srgbClr val="595959"/>
                </a:solidFill>
                <a:latin typeface="Century Gothic"/>
                <a:ea typeface="Century Gothic"/>
                <a:cs typeface="Century Gothic"/>
                <a:sym typeface="Century Gothic"/>
              </a:defRPr>
            </a:lvl3pPr>
            <a:lvl4pPr lvl="3" rtl="0" algn="r">
              <a:buNone/>
              <a:defRPr sz="1300">
                <a:solidFill>
                  <a:srgbClr val="595959"/>
                </a:solidFill>
                <a:latin typeface="Century Gothic"/>
                <a:ea typeface="Century Gothic"/>
                <a:cs typeface="Century Gothic"/>
                <a:sym typeface="Century Gothic"/>
              </a:defRPr>
            </a:lvl4pPr>
            <a:lvl5pPr lvl="4" rtl="0" algn="r">
              <a:buNone/>
              <a:defRPr sz="1300">
                <a:solidFill>
                  <a:srgbClr val="595959"/>
                </a:solidFill>
                <a:latin typeface="Century Gothic"/>
                <a:ea typeface="Century Gothic"/>
                <a:cs typeface="Century Gothic"/>
                <a:sym typeface="Century Gothic"/>
              </a:defRPr>
            </a:lvl5pPr>
            <a:lvl6pPr lvl="5" rtl="0" algn="r">
              <a:buNone/>
              <a:defRPr sz="1300">
                <a:solidFill>
                  <a:srgbClr val="595959"/>
                </a:solidFill>
                <a:latin typeface="Century Gothic"/>
                <a:ea typeface="Century Gothic"/>
                <a:cs typeface="Century Gothic"/>
                <a:sym typeface="Century Gothic"/>
              </a:defRPr>
            </a:lvl6pPr>
            <a:lvl7pPr lvl="6" rtl="0" algn="r">
              <a:buNone/>
              <a:defRPr sz="1300">
                <a:solidFill>
                  <a:srgbClr val="595959"/>
                </a:solidFill>
                <a:latin typeface="Century Gothic"/>
                <a:ea typeface="Century Gothic"/>
                <a:cs typeface="Century Gothic"/>
                <a:sym typeface="Century Gothic"/>
              </a:defRPr>
            </a:lvl7pPr>
            <a:lvl8pPr lvl="7" rtl="0" algn="r">
              <a:buNone/>
              <a:defRPr sz="1300">
                <a:solidFill>
                  <a:srgbClr val="595959"/>
                </a:solidFill>
                <a:latin typeface="Century Gothic"/>
                <a:ea typeface="Century Gothic"/>
                <a:cs typeface="Century Gothic"/>
                <a:sym typeface="Century Gothic"/>
              </a:defRPr>
            </a:lvl8pPr>
            <a:lvl9pPr lvl="8" rtl="0"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Custom Layout">
    <p:spTree>
      <p:nvGrpSpPr>
        <p:cNvPr id="128" name="Shape 128"/>
        <p:cNvGrpSpPr/>
        <p:nvPr/>
      </p:nvGrpSpPr>
      <p:grpSpPr>
        <a:xfrm>
          <a:off x="0" y="0"/>
          <a:ext cx="0" cy="0"/>
          <a:chOff x="0" y="0"/>
          <a:chExt cx="0" cy="0"/>
        </a:xfrm>
      </p:grpSpPr>
      <p:sp>
        <p:nvSpPr>
          <p:cNvPr id="129" name="Google Shape;129;p2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595959"/>
                </a:solidFill>
                <a:latin typeface="Century Gothic"/>
                <a:ea typeface="Century Gothic"/>
                <a:cs typeface="Century Gothic"/>
                <a:sym typeface="Century Gothic"/>
              </a:defRPr>
            </a:lvl1pPr>
            <a:lvl2pPr lvl="1" rtl="0" algn="r">
              <a:buNone/>
              <a:defRPr sz="1300">
                <a:solidFill>
                  <a:srgbClr val="595959"/>
                </a:solidFill>
                <a:latin typeface="Century Gothic"/>
                <a:ea typeface="Century Gothic"/>
                <a:cs typeface="Century Gothic"/>
                <a:sym typeface="Century Gothic"/>
              </a:defRPr>
            </a:lvl2pPr>
            <a:lvl3pPr lvl="2" rtl="0" algn="r">
              <a:buNone/>
              <a:defRPr sz="1300">
                <a:solidFill>
                  <a:srgbClr val="595959"/>
                </a:solidFill>
                <a:latin typeface="Century Gothic"/>
                <a:ea typeface="Century Gothic"/>
                <a:cs typeface="Century Gothic"/>
                <a:sym typeface="Century Gothic"/>
              </a:defRPr>
            </a:lvl3pPr>
            <a:lvl4pPr lvl="3" rtl="0" algn="r">
              <a:buNone/>
              <a:defRPr sz="1300">
                <a:solidFill>
                  <a:srgbClr val="595959"/>
                </a:solidFill>
                <a:latin typeface="Century Gothic"/>
                <a:ea typeface="Century Gothic"/>
                <a:cs typeface="Century Gothic"/>
                <a:sym typeface="Century Gothic"/>
              </a:defRPr>
            </a:lvl4pPr>
            <a:lvl5pPr lvl="4" rtl="0" algn="r">
              <a:buNone/>
              <a:defRPr sz="1300">
                <a:solidFill>
                  <a:srgbClr val="595959"/>
                </a:solidFill>
                <a:latin typeface="Century Gothic"/>
                <a:ea typeface="Century Gothic"/>
                <a:cs typeface="Century Gothic"/>
                <a:sym typeface="Century Gothic"/>
              </a:defRPr>
            </a:lvl5pPr>
            <a:lvl6pPr lvl="5" rtl="0" algn="r">
              <a:buNone/>
              <a:defRPr sz="1300">
                <a:solidFill>
                  <a:srgbClr val="595959"/>
                </a:solidFill>
                <a:latin typeface="Century Gothic"/>
                <a:ea typeface="Century Gothic"/>
                <a:cs typeface="Century Gothic"/>
                <a:sym typeface="Century Gothic"/>
              </a:defRPr>
            </a:lvl6pPr>
            <a:lvl7pPr lvl="6" rtl="0" algn="r">
              <a:buNone/>
              <a:defRPr sz="1300">
                <a:solidFill>
                  <a:srgbClr val="595959"/>
                </a:solidFill>
                <a:latin typeface="Century Gothic"/>
                <a:ea typeface="Century Gothic"/>
                <a:cs typeface="Century Gothic"/>
                <a:sym typeface="Century Gothic"/>
              </a:defRPr>
            </a:lvl7pPr>
            <a:lvl8pPr lvl="7" rtl="0" algn="r">
              <a:buNone/>
              <a:defRPr sz="1300">
                <a:solidFill>
                  <a:srgbClr val="595959"/>
                </a:solidFill>
                <a:latin typeface="Century Gothic"/>
                <a:ea typeface="Century Gothic"/>
                <a:cs typeface="Century Gothic"/>
                <a:sym typeface="Century Gothic"/>
              </a:defRPr>
            </a:lvl8pPr>
            <a:lvl9pPr lvl="8" rtl="0"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23_Title and Content_1">
    <p:spTree>
      <p:nvGrpSpPr>
        <p:cNvPr id="130" name="Shape 130"/>
        <p:cNvGrpSpPr/>
        <p:nvPr/>
      </p:nvGrpSpPr>
      <p:grpSpPr>
        <a:xfrm>
          <a:off x="0" y="0"/>
          <a:ext cx="0" cy="0"/>
          <a:chOff x="0" y="0"/>
          <a:chExt cx="0" cy="0"/>
        </a:xfrm>
      </p:grpSpPr>
      <p:sp>
        <p:nvSpPr>
          <p:cNvPr id="131" name="Google Shape;131;p23"/>
          <p:cNvSpPr/>
          <p:nvPr/>
        </p:nvSpPr>
        <p:spPr>
          <a:xfrm>
            <a:off x="0" y="0"/>
            <a:ext cx="9144000" cy="913500"/>
          </a:xfrm>
          <a:prstGeom prst="rect">
            <a:avLst/>
          </a:prstGeom>
          <a:solidFill>
            <a:srgbClr val="275187"/>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3"/>
          <p:cNvSpPr txBox="1"/>
          <p:nvPr>
            <p:ph type="title"/>
          </p:nvPr>
        </p:nvSpPr>
        <p:spPr>
          <a:xfrm>
            <a:off x="164468" y="96346"/>
            <a:ext cx="8755500" cy="6744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FFFFFF"/>
              </a:buClr>
              <a:buSzPts val="3200"/>
              <a:buNone/>
              <a:defRPr i="0" u="none" cap="none" strike="noStrike">
                <a:solidFill>
                  <a:srgbClr val="FFFFFF"/>
                </a:solidFill>
              </a:defRPr>
            </a:lvl1pPr>
            <a:lvl2pPr indent="0" lvl="1" marL="0" marR="0" rtl="0" algn="l">
              <a:spcBef>
                <a:spcPts val="0"/>
              </a:spcBef>
              <a:spcAft>
                <a:spcPts val="0"/>
              </a:spcAft>
              <a:buSzPts val="3200"/>
              <a:buFont typeface="Century Gothic"/>
              <a:buNone/>
              <a:defRPr sz="3200">
                <a:latin typeface="Century Gothic"/>
                <a:ea typeface="Century Gothic"/>
                <a:cs typeface="Century Gothic"/>
                <a:sym typeface="Century Gothic"/>
              </a:defRPr>
            </a:lvl2pPr>
            <a:lvl3pPr indent="0" lvl="2" marL="0" marR="0" rtl="0" algn="l">
              <a:spcBef>
                <a:spcPts val="0"/>
              </a:spcBef>
              <a:spcAft>
                <a:spcPts val="0"/>
              </a:spcAft>
              <a:buSzPts val="3200"/>
              <a:buFont typeface="Century Gothic"/>
              <a:buNone/>
              <a:defRPr sz="3200">
                <a:latin typeface="Century Gothic"/>
                <a:ea typeface="Century Gothic"/>
                <a:cs typeface="Century Gothic"/>
                <a:sym typeface="Century Gothic"/>
              </a:defRPr>
            </a:lvl3pPr>
            <a:lvl4pPr indent="0" lvl="3" marL="0" marR="0" rtl="0" algn="l">
              <a:spcBef>
                <a:spcPts val="0"/>
              </a:spcBef>
              <a:spcAft>
                <a:spcPts val="0"/>
              </a:spcAft>
              <a:buSzPts val="3200"/>
              <a:buFont typeface="Century Gothic"/>
              <a:buNone/>
              <a:defRPr sz="3200">
                <a:latin typeface="Century Gothic"/>
                <a:ea typeface="Century Gothic"/>
                <a:cs typeface="Century Gothic"/>
                <a:sym typeface="Century Gothic"/>
              </a:defRPr>
            </a:lvl4pPr>
            <a:lvl5pPr indent="0" lvl="4" marL="0" marR="0" rtl="0" algn="l">
              <a:spcBef>
                <a:spcPts val="0"/>
              </a:spcBef>
              <a:spcAft>
                <a:spcPts val="0"/>
              </a:spcAft>
              <a:buSzPts val="3200"/>
              <a:buFont typeface="Century Gothic"/>
              <a:buNone/>
              <a:defRPr sz="3200">
                <a:latin typeface="Century Gothic"/>
                <a:ea typeface="Century Gothic"/>
                <a:cs typeface="Century Gothic"/>
                <a:sym typeface="Century Gothic"/>
              </a:defRPr>
            </a:lvl5pPr>
            <a:lvl6pPr indent="0" lvl="5" marL="0" marR="0" rtl="0" algn="l">
              <a:spcBef>
                <a:spcPts val="0"/>
              </a:spcBef>
              <a:spcAft>
                <a:spcPts val="0"/>
              </a:spcAft>
              <a:buSzPts val="3200"/>
              <a:buFont typeface="Century Gothic"/>
              <a:buNone/>
              <a:defRPr sz="3200">
                <a:latin typeface="Century Gothic"/>
                <a:ea typeface="Century Gothic"/>
                <a:cs typeface="Century Gothic"/>
                <a:sym typeface="Century Gothic"/>
              </a:defRPr>
            </a:lvl6pPr>
            <a:lvl7pPr indent="0" lvl="6" marL="0" marR="0" rtl="0" algn="l">
              <a:spcBef>
                <a:spcPts val="0"/>
              </a:spcBef>
              <a:spcAft>
                <a:spcPts val="0"/>
              </a:spcAft>
              <a:buSzPts val="3200"/>
              <a:buFont typeface="Century Gothic"/>
              <a:buNone/>
              <a:defRPr sz="3200">
                <a:latin typeface="Century Gothic"/>
                <a:ea typeface="Century Gothic"/>
                <a:cs typeface="Century Gothic"/>
                <a:sym typeface="Century Gothic"/>
              </a:defRPr>
            </a:lvl7pPr>
            <a:lvl8pPr indent="0" lvl="7" marL="0" marR="0" rtl="0" algn="l">
              <a:spcBef>
                <a:spcPts val="0"/>
              </a:spcBef>
              <a:spcAft>
                <a:spcPts val="0"/>
              </a:spcAft>
              <a:buSzPts val="3200"/>
              <a:buFont typeface="Century Gothic"/>
              <a:buNone/>
              <a:defRPr sz="3200">
                <a:latin typeface="Century Gothic"/>
                <a:ea typeface="Century Gothic"/>
                <a:cs typeface="Century Gothic"/>
                <a:sym typeface="Century Gothic"/>
              </a:defRPr>
            </a:lvl8pPr>
            <a:lvl9pPr indent="0" lvl="8" marL="0" marR="0" rtl="0" algn="l">
              <a:spcBef>
                <a:spcPts val="0"/>
              </a:spcBef>
              <a:spcAft>
                <a:spcPts val="0"/>
              </a:spcAft>
              <a:buSzPts val="3200"/>
              <a:buFont typeface="Century Gothic"/>
              <a:buNone/>
              <a:defRPr sz="3200">
                <a:latin typeface="Century Gothic"/>
                <a:ea typeface="Century Gothic"/>
                <a:cs typeface="Century Gothic"/>
                <a:sym typeface="Century Gothic"/>
              </a:defRPr>
            </a:lvl9pPr>
          </a:lstStyle>
          <a:p/>
        </p:txBody>
      </p:sp>
      <p:sp>
        <p:nvSpPr>
          <p:cNvPr id="133" name="Google Shape;133;p23"/>
          <p:cNvSpPr txBox="1"/>
          <p:nvPr>
            <p:ph idx="12" type="sldNum"/>
          </p:nvPr>
        </p:nvSpPr>
        <p:spPr>
          <a:xfrm>
            <a:off x="6553200" y="4822078"/>
            <a:ext cx="2367000" cy="273900"/>
          </a:xfrm>
          <a:prstGeom prst="rect">
            <a:avLst/>
          </a:prstGeom>
          <a:noFill/>
          <a:ln>
            <a:noFill/>
          </a:ln>
        </p:spPr>
        <p:txBody>
          <a:bodyPr anchorCtr="0" anchor="ctr" bIns="60925" lIns="121900" spcFirstLastPara="1" rIns="121900" wrap="square" tIns="60925">
            <a:noAutofit/>
          </a:bodyPr>
          <a:lstStyle>
            <a:lvl1pPr indent="0" lvl="0"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1pPr>
            <a:lvl2pPr indent="0" lvl="1"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2pPr>
            <a:lvl3pPr indent="0" lvl="2"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3pPr>
            <a:lvl4pPr indent="0" lvl="3"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4pPr>
            <a:lvl5pPr indent="0" lvl="4"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5pPr>
            <a:lvl6pPr indent="0" lvl="5"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6pPr>
            <a:lvl7pPr indent="0" lvl="6"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7pPr>
            <a:lvl8pPr indent="0" lvl="7"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8pPr>
            <a:lvl9pPr indent="0" lvl="8"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sv"/>
              <a:t>‹#›</a:t>
            </a:fld>
            <a:endParaRPr/>
          </a:p>
        </p:txBody>
      </p:sp>
      <p:sp>
        <p:nvSpPr>
          <p:cNvPr id="134" name="Google Shape;134;p23"/>
          <p:cNvSpPr/>
          <p:nvPr/>
        </p:nvSpPr>
        <p:spPr>
          <a:xfrm>
            <a:off x="0" y="913587"/>
            <a:ext cx="9144000" cy="96300"/>
          </a:xfrm>
          <a:prstGeom prst="rect">
            <a:avLst/>
          </a:prstGeom>
          <a:solidFill>
            <a:srgbClr val="65B8CB"/>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Vertical Title and Text">
    <p:spTree>
      <p:nvGrpSpPr>
        <p:cNvPr id="135" name="Shape 135"/>
        <p:cNvGrpSpPr/>
        <p:nvPr/>
      </p:nvGrpSpPr>
      <p:grpSpPr>
        <a:xfrm>
          <a:off x="0" y="0"/>
          <a:ext cx="0" cy="0"/>
          <a:chOff x="0" y="0"/>
          <a:chExt cx="0" cy="0"/>
        </a:xfrm>
      </p:grpSpPr>
      <p:sp>
        <p:nvSpPr>
          <p:cNvPr id="136" name="Google Shape;136;p24"/>
          <p:cNvSpPr/>
          <p:nvPr/>
        </p:nvSpPr>
        <p:spPr>
          <a:xfrm>
            <a:off x="-1"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NCF_PPT_Background_v1-01.png" id="137" name="Google Shape;137;p24"/>
          <p:cNvPicPr preferRelativeResize="0"/>
          <p:nvPr/>
        </p:nvPicPr>
        <p:blipFill rotWithShape="1">
          <a:blip r:embed="rId2">
            <a:alphaModFix/>
          </a:blip>
          <a:srcRect b="0" l="0" r="3614" t="0"/>
          <a:stretch/>
        </p:blipFill>
        <p:spPr>
          <a:xfrm flipH="1">
            <a:off x="77" y="0"/>
            <a:ext cx="8813700" cy="5171100"/>
          </a:xfrm>
          <a:prstGeom prst="rect">
            <a:avLst/>
          </a:prstGeom>
          <a:noFill/>
          <a:ln>
            <a:noFill/>
          </a:ln>
        </p:spPr>
      </p:pic>
      <p:sp>
        <p:nvSpPr>
          <p:cNvPr id="138" name="Google Shape;138;p24"/>
          <p:cNvSpPr txBox="1"/>
          <p:nvPr>
            <p:ph type="ctrTitle"/>
          </p:nvPr>
        </p:nvSpPr>
        <p:spPr>
          <a:xfrm>
            <a:off x="3965525" y="2585075"/>
            <a:ext cx="5072400" cy="4314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Clr>
                <a:srgbClr val="446CA9"/>
              </a:buClr>
              <a:buSzPts val="2700"/>
              <a:buFont typeface="Century Gothic"/>
              <a:buNone/>
              <a:defRPr b="0" i="0" sz="2800" u="none" cap="none" strike="noStrike">
                <a:solidFill>
                  <a:srgbClr val="446CA9"/>
                </a:solidFill>
                <a:latin typeface="Century Gothic"/>
                <a:ea typeface="Century Gothic"/>
                <a:cs typeface="Century Gothic"/>
                <a:sym typeface="Century Gothic"/>
              </a:defRPr>
            </a:lvl1pPr>
            <a:lvl2pPr indent="0" lvl="1" marL="0" marR="0" rtl="0" algn="l">
              <a:spcBef>
                <a:spcPts val="0"/>
              </a:spcBef>
              <a:spcAft>
                <a:spcPts val="0"/>
              </a:spcAft>
              <a:buSzPts val="1100"/>
              <a:buFont typeface="Century Gothic"/>
              <a:buNone/>
              <a:defRPr>
                <a:latin typeface="Century Gothic"/>
                <a:ea typeface="Century Gothic"/>
                <a:cs typeface="Century Gothic"/>
                <a:sym typeface="Century Gothic"/>
              </a:defRPr>
            </a:lvl2pPr>
            <a:lvl3pPr indent="0" lvl="2" marL="0" marR="0" rtl="0" algn="l">
              <a:spcBef>
                <a:spcPts val="0"/>
              </a:spcBef>
              <a:spcAft>
                <a:spcPts val="0"/>
              </a:spcAft>
              <a:buSzPts val="1100"/>
              <a:buFont typeface="Century Gothic"/>
              <a:buNone/>
              <a:defRPr>
                <a:latin typeface="Century Gothic"/>
                <a:ea typeface="Century Gothic"/>
                <a:cs typeface="Century Gothic"/>
                <a:sym typeface="Century Gothic"/>
              </a:defRPr>
            </a:lvl3pPr>
            <a:lvl4pPr indent="0" lvl="3" marL="0" marR="0" rtl="0" algn="l">
              <a:spcBef>
                <a:spcPts val="0"/>
              </a:spcBef>
              <a:spcAft>
                <a:spcPts val="0"/>
              </a:spcAft>
              <a:buSzPts val="1100"/>
              <a:buFont typeface="Century Gothic"/>
              <a:buNone/>
              <a:defRPr>
                <a:latin typeface="Century Gothic"/>
                <a:ea typeface="Century Gothic"/>
                <a:cs typeface="Century Gothic"/>
                <a:sym typeface="Century Gothic"/>
              </a:defRPr>
            </a:lvl4pPr>
            <a:lvl5pPr indent="0" lvl="4" marL="0" marR="0" rtl="0" algn="l">
              <a:spcBef>
                <a:spcPts val="0"/>
              </a:spcBef>
              <a:spcAft>
                <a:spcPts val="0"/>
              </a:spcAft>
              <a:buSzPts val="1100"/>
              <a:buFont typeface="Century Gothic"/>
              <a:buNone/>
              <a:defRPr>
                <a:latin typeface="Century Gothic"/>
                <a:ea typeface="Century Gothic"/>
                <a:cs typeface="Century Gothic"/>
                <a:sym typeface="Century Gothic"/>
              </a:defRPr>
            </a:lvl5pPr>
            <a:lvl6pPr indent="0" lvl="5" marL="0" marR="0" rtl="0" algn="l">
              <a:spcBef>
                <a:spcPts val="0"/>
              </a:spcBef>
              <a:spcAft>
                <a:spcPts val="0"/>
              </a:spcAft>
              <a:buSzPts val="1100"/>
              <a:buFont typeface="Century Gothic"/>
              <a:buNone/>
              <a:defRPr>
                <a:latin typeface="Century Gothic"/>
                <a:ea typeface="Century Gothic"/>
                <a:cs typeface="Century Gothic"/>
                <a:sym typeface="Century Gothic"/>
              </a:defRPr>
            </a:lvl6pPr>
            <a:lvl7pPr indent="0" lvl="6" marL="0" marR="0" rtl="0" algn="l">
              <a:spcBef>
                <a:spcPts val="0"/>
              </a:spcBef>
              <a:spcAft>
                <a:spcPts val="0"/>
              </a:spcAft>
              <a:buSzPts val="1100"/>
              <a:buFont typeface="Century Gothic"/>
              <a:buNone/>
              <a:defRPr>
                <a:latin typeface="Century Gothic"/>
                <a:ea typeface="Century Gothic"/>
                <a:cs typeface="Century Gothic"/>
                <a:sym typeface="Century Gothic"/>
              </a:defRPr>
            </a:lvl7pPr>
            <a:lvl8pPr indent="0" lvl="7" marL="0" marR="0" rtl="0" algn="l">
              <a:spcBef>
                <a:spcPts val="0"/>
              </a:spcBef>
              <a:spcAft>
                <a:spcPts val="0"/>
              </a:spcAft>
              <a:buSzPts val="1100"/>
              <a:buFont typeface="Century Gothic"/>
              <a:buNone/>
              <a:defRPr>
                <a:latin typeface="Century Gothic"/>
                <a:ea typeface="Century Gothic"/>
                <a:cs typeface="Century Gothic"/>
                <a:sym typeface="Century Gothic"/>
              </a:defRPr>
            </a:lvl8pPr>
            <a:lvl9pPr indent="0" lvl="8" marL="0" marR="0" rtl="0" algn="l">
              <a:spcBef>
                <a:spcPts val="0"/>
              </a:spcBef>
              <a:spcAft>
                <a:spcPts val="0"/>
              </a:spcAft>
              <a:buSzPts val="1100"/>
              <a:buFont typeface="Century Gothic"/>
              <a:buNone/>
              <a:defRPr>
                <a:latin typeface="Century Gothic"/>
                <a:ea typeface="Century Gothic"/>
                <a:cs typeface="Century Gothic"/>
                <a:sym typeface="Century Gothic"/>
              </a:defRPr>
            </a:lvl9pPr>
          </a:lstStyle>
          <a:p/>
        </p:txBody>
      </p:sp>
      <p:sp>
        <p:nvSpPr>
          <p:cNvPr id="139" name="Google Shape;139;p24"/>
          <p:cNvSpPr txBox="1"/>
          <p:nvPr>
            <p:ph idx="1" type="subTitle"/>
          </p:nvPr>
        </p:nvSpPr>
        <p:spPr>
          <a:xfrm>
            <a:off x="3965525" y="3034538"/>
            <a:ext cx="3612900" cy="534000"/>
          </a:xfrm>
          <a:prstGeom prst="rect">
            <a:avLst/>
          </a:prstGeom>
          <a:noFill/>
          <a:ln>
            <a:noFill/>
          </a:ln>
        </p:spPr>
        <p:txBody>
          <a:bodyPr anchorCtr="0" anchor="t" bIns="91425" lIns="91425" spcFirstLastPara="1" rIns="91425" wrap="square" tIns="91425">
            <a:noAutofit/>
          </a:bodyPr>
          <a:lstStyle>
            <a:lvl1pPr indent="0" lvl="0" marL="0" marR="0" rtl="0" algn="l">
              <a:spcBef>
                <a:spcPts val="400"/>
              </a:spcBef>
              <a:spcAft>
                <a:spcPts val="0"/>
              </a:spcAft>
              <a:buClr>
                <a:srgbClr val="446CA9"/>
              </a:buClr>
              <a:buSzPts val="1400"/>
              <a:buFont typeface="Century Gothic"/>
              <a:buNone/>
              <a:defRPr b="0" i="0" sz="1800" u="none" cap="none" strike="noStrike">
                <a:solidFill>
                  <a:schemeClr val="dk1"/>
                </a:solidFill>
                <a:latin typeface="Century Gothic"/>
                <a:ea typeface="Century Gothic"/>
                <a:cs typeface="Century Gothic"/>
                <a:sym typeface="Century Gothic"/>
              </a:defRPr>
            </a:lvl1pPr>
            <a:lvl2pPr indent="0" lvl="1" marL="457200" marR="0" rtl="0" algn="ctr">
              <a:spcBef>
                <a:spcPts val="500"/>
              </a:spcBef>
              <a:spcAft>
                <a:spcPts val="0"/>
              </a:spcAft>
              <a:buClr>
                <a:srgbClr val="446CA9"/>
              </a:buClr>
              <a:buSzPts val="1400"/>
              <a:buFont typeface="Century Gothic"/>
              <a:buNone/>
              <a:defRPr b="0" i="0" sz="2200" u="none" cap="none" strike="noStrike">
                <a:solidFill>
                  <a:srgbClr val="888888"/>
                </a:solidFill>
                <a:latin typeface="Century Gothic"/>
                <a:ea typeface="Century Gothic"/>
                <a:cs typeface="Century Gothic"/>
                <a:sym typeface="Century Gothic"/>
              </a:defRPr>
            </a:lvl2pPr>
            <a:lvl3pPr indent="0" lvl="2" marL="914400" marR="0" rtl="0" algn="ctr">
              <a:spcBef>
                <a:spcPts val="400"/>
              </a:spcBef>
              <a:spcAft>
                <a:spcPts val="0"/>
              </a:spcAft>
              <a:buClr>
                <a:srgbClr val="446CA9"/>
              </a:buClr>
              <a:buSzPts val="1400"/>
              <a:buFont typeface="Century Gothic"/>
              <a:buNone/>
              <a:defRPr b="0" i="0" sz="1800" u="none" cap="none" strike="noStrike">
                <a:solidFill>
                  <a:srgbClr val="888888"/>
                </a:solidFill>
                <a:latin typeface="Century Gothic"/>
                <a:ea typeface="Century Gothic"/>
                <a:cs typeface="Century Gothic"/>
                <a:sym typeface="Century Gothic"/>
              </a:defRPr>
            </a:lvl3pPr>
            <a:lvl4pPr indent="0" lvl="3" marL="1371600" marR="0" rtl="0" algn="ctr">
              <a:spcBef>
                <a:spcPts val="400"/>
              </a:spcBef>
              <a:spcAft>
                <a:spcPts val="0"/>
              </a:spcAft>
              <a:buClr>
                <a:srgbClr val="446CA9"/>
              </a:buClr>
              <a:buSzPts val="1400"/>
              <a:buFont typeface="Century Gothic"/>
              <a:buNone/>
              <a:defRPr b="0" i="0" sz="1800" u="none" cap="none" strike="noStrike">
                <a:solidFill>
                  <a:srgbClr val="888888"/>
                </a:solidFill>
                <a:latin typeface="Century Gothic"/>
                <a:ea typeface="Century Gothic"/>
                <a:cs typeface="Century Gothic"/>
                <a:sym typeface="Century Gothic"/>
              </a:defRPr>
            </a:lvl4pPr>
            <a:lvl5pPr indent="0" lvl="4" marL="1828800" marR="0" rtl="0" algn="ctr">
              <a:spcBef>
                <a:spcPts val="400"/>
              </a:spcBef>
              <a:spcAft>
                <a:spcPts val="0"/>
              </a:spcAft>
              <a:buClr>
                <a:srgbClr val="446CA9"/>
              </a:buClr>
              <a:buSzPts val="1400"/>
              <a:buFont typeface="Century Gothic"/>
              <a:buNone/>
              <a:defRPr b="0" i="0" sz="1800" u="none" cap="none" strike="noStrike">
                <a:solidFill>
                  <a:srgbClr val="888888"/>
                </a:solidFill>
                <a:latin typeface="Century Gothic"/>
                <a:ea typeface="Century Gothic"/>
                <a:cs typeface="Century Gothic"/>
                <a:sym typeface="Century Gothic"/>
              </a:defRPr>
            </a:lvl5pPr>
            <a:lvl6pPr indent="0" lvl="5" marL="22860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6pPr>
            <a:lvl7pPr indent="0" lvl="6" marL="27432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7pPr>
            <a:lvl8pPr indent="0" lvl="7" marL="32004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8pPr>
            <a:lvl9pPr indent="0" lvl="8" marL="36576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9pPr>
          </a:lstStyle>
          <a:p/>
        </p:txBody>
      </p:sp>
      <p:sp>
        <p:nvSpPr>
          <p:cNvPr id="140" name="Google Shape;140;p2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l">
              <a:spcBef>
                <a:spcPts val="0"/>
              </a:spcBef>
              <a:spcAft>
                <a:spcPts val="0"/>
              </a:spcAft>
              <a:buNone/>
            </a:pPr>
            <a:fld id="{00000000-1234-1234-1234-123412341234}" type="slidenum">
              <a:rPr lang="sv"/>
              <a:t>‹#›</a:t>
            </a:fld>
            <a:endParaRPr/>
          </a:p>
        </p:txBody>
      </p:sp>
      <p:pic>
        <p:nvPicPr>
          <p:cNvPr descr="CNCF_Alternate_Pantone.png" id="141" name="Google Shape;141;p24"/>
          <p:cNvPicPr preferRelativeResize="0"/>
          <p:nvPr/>
        </p:nvPicPr>
        <p:blipFill rotWithShape="1">
          <a:blip r:embed="rId3">
            <a:alphaModFix/>
          </a:blip>
          <a:srcRect b="0" l="0" r="0" t="0"/>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4" name="Google Shape;144;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Font typeface="Montserrat"/>
              <a:buChar char="●"/>
              <a:defRPr sz="2400">
                <a:latin typeface="Montserrat"/>
                <a:ea typeface="Montserrat"/>
                <a:cs typeface="Montserrat"/>
                <a:sym typeface="Montserrat"/>
              </a:defRPr>
            </a:lvl1pPr>
            <a:lvl2pPr indent="-317500" lvl="1" marL="914400" rtl="0">
              <a:lnSpc>
                <a:spcPct val="115000"/>
              </a:lnSpc>
              <a:spcBef>
                <a:spcPts val="0"/>
              </a:spcBef>
              <a:spcAft>
                <a:spcPts val="0"/>
              </a:spcAft>
              <a:buSzPts val="1400"/>
              <a:buFont typeface="Montserrat"/>
              <a:buChar char="○"/>
              <a:defRPr>
                <a:latin typeface="Montserrat"/>
                <a:ea typeface="Montserrat"/>
                <a:cs typeface="Montserrat"/>
                <a:sym typeface="Montserrat"/>
              </a:defRPr>
            </a:lvl2pPr>
            <a:lvl3pPr indent="-317500" lvl="2" marL="1371600" rtl="0">
              <a:lnSpc>
                <a:spcPct val="115000"/>
              </a:lnSpc>
              <a:spcBef>
                <a:spcPts val="0"/>
              </a:spcBef>
              <a:spcAft>
                <a:spcPts val="0"/>
              </a:spcAft>
              <a:buSzPts val="1400"/>
              <a:buFont typeface="Montserrat"/>
              <a:buChar char="■"/>
              <a:defRPr>
                <a:latin typeface="Montserrat"/>
                <a:ea typeface="Montserrat"/>
                <a:cs typeface="Montserrat"/>
                <a:sym typeface="Montserrat"/>
              </a:defRPr>
            </a:lvl3pPr>
            <a:lvl4pPr indent="-317500" lvl="3" marL="1828800" rtl="0">
              <a:lnSpc>
                <a:spcPct val="115000"/>
              </a:lnSpc>
              <a:spcBef>
                <a:spcPts val="0"/>
              </a:spcBef>
              <a:spcAft>
                <a:spcPts val="0"/>
              </a:spcAft>
              <a:buSzPts val="1400"/>
              <a:buFont typeface="Montserrat"/>
              <a:buChar char="●"/>
              <a:defRPr>
                <a:latin typeface="Montserrat"/>
                <a:ea typeface="Montserrat"/>
                <a:cs typeface="Montserrat"/>
                <a:sym typeface="Montserrat"/>
              </a:defRPr>
            </a:lvl4pPr>
            <a:lvl5pPr indent="-317500" lvl="4" marL="2286000" rtl="0">
              <a:lnSpc>
                <a:spcPct val="115000"/>
              </a:lnSpc>
              <a:spcBef>
                <a:spcPts val="0"/>
              </a:spcBef>
              <a:spcAft>
                <a:spcPts val="0"/>
              </a:spcAft>
              <a:buSzPts val="1400"/>
              <a:buFont typeface="Montserrat"/>
              <a:buChar char="○"/>
              <a:defRPr>
                <a:latin typeface="Montserrat"/>
                <a:ea typeface="Montserrat"/>
                <a:cs typeface="Montserrat"/>
                <a:sym typeface="Montserrat"/>
              </a:defRPr>
            </a:lvl5pPr>
            <a:lvl6pPr indent="-317500" lvl="5" marL="2743200" rtl="0">
              <a:lnSpc>
                <a:spcPct val="115000"/>
              </a:lnSpc>
              <a:spcBef>
                <a:spcPts val="0"/>
              </a:spcBef>
              <a:spcAft>
                <a:spcPts val="0"/>
              </a:spcAft>
              <a:buSzPts val="1400"/>
              <a:buFont typeface="Montserrat"/>
              <a:buChar char="■"/>
              <a:defRPr>
                <a:latin typeface="Montserrat"/>
                <a:ea typeface="Montserrat"/>
                <a:cs typeface="Montserrat"/>
                <a:sym typeface="Montserrat"/>
              </a:defRPr>
            </a:lvl6pPr>
            <a:lvl7pPr indent="-317500" lvl="6" marL="3200400" rtl="0">
              <a:lnSpc>
                <a:spcPct val="115000"/>
              </a:lnSpc>
              <a:spcBef>
                <a:spcPts val="0"/>
              </a:spcBef>
              <a:spcAft>
                <a:spcPts val="0"/>
              </a:spcAft>
              <a:buSzPts val="1400"/>
              <a:buFont typeface="Montserrat"/>
              <a:buChar char="●"/>
              <a:defRPr>
                <a:latin typeface="Montserrat"/>
                <a:ea typeface="Montserrat"/>
                <a:cs typeface="Montserrat"/>
                <a:sym typeface="Montserrat"/>
              </a:defRPr>
            </a:lvl7pPr>
            <a:lvl8pPr indent="-317500" lvl="7" marL="3657600" rtl="0">
              <a:lnSpc>
                <a:spcPct val="115000"/>
              </a:lnSpc>
              <a:spcBef>
                <a:spcPts val="0"/>
              </a:spcBef>
              <a:spcAft>
                <a:spcPts val="0"/>
              </a:spcAft>
              <a:buSzPts val="1400"/>
              <a:buFont typeface="Montserrat"/>
              <a:buChar char="○"/>
              <a:defRPr>
                <a:latin typeface="Montserrat"/>
                <a:ea typeface="Montserrat"/>
                <a:cs typeface="Montserrat"/>
                <a:sym typeface="Montserrat"/>
              </a:defRPr>
            </a:lvl8pPr>
            <a:lvl9pPr indent="-317500" lvl="8" marL="4114800" rtl="0">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p:txBody>
      </p:sp>
      <p:sp>
        <p:nvSpPr>
          <p:cNvPr id="145" name="Google Shape;14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 name="Shape 146"/>
        <p:cNvGrpSpPr/>
        <p:nvPr/>
      </p:nvGrpSpPr>
      <p:grpSpPr>
        <a:xfrm>
          <a:off x="0" y="0"/>
          <a:ext cx="0" cy="0"/>
          <a:chOff x="0" y="0"/>
          <a:chExt cx="0" cy="0"/>
        </a:xfrm>
      </p:grpSpPr>
      <p:sp>
        <p:nvSpPr>
          <p:cNvPr id="147" name="Google Shape;14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0" name="Google Shape;15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8"/>
          <p:cNvSpPr txBox="1"/>
          <p:nvPr>
            <p:ph type="title"/>
          </p:nvPr>
        </p:nvSpPr>
        <p:spPr>
          <a:xfrm>
            <a:off x="457198" y="8717"/>
            <a:ext cx="7886700" cy="12027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3" name="Google Shape;153;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154" name="Google Shape;154;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155" name="Google Shape;155;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_2">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9"/>
          <p:cNvSpPr txBox="1"/>
          <p:nvPr>
            <p:ph type="title"/>
          </p:nvPr>
        </p:nvSpPr>
        <p:spPr>
          <a:xfrm>
            <a:off x="457198" y="8717"/>
            <a:ext cx="7886700" cy="12027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8" name="Google Shape;158;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159" name="Google Shape;159;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160" name="Google Shape;160;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 name="Shape 161"/>
        <p:cNvGrpSpPr/>
        <p:nvPr/>
      </p:nvGrpSpPr>
      <p:grpSpPr>
        <a:xfrm>
          <a:off x="0" y="0"/>
          <a:ext cx="0" cy="0"/>
          <a:chOff x="0" y="0"/>
          <a:chExt cx="0" cy="0"/>
        </a:xfrm>
      </p:grpSpPr>
      <p:sp>
        <p:nvSpPr>
          <p:cNvPr id="162" name="Google Shape;162;p30"/>
          <p:cNvSpPr txBox="1"/>
          <p:nvPr>
            <p:ph type="title"/>
          </p:nvPr>
        </p:nvSpPr>
        <p:spPr>
          <a:xfrm>
            <a:off x="490250" y="450150"/>
            <a:ext cx="8186700" cy="3667200"/>
          </a:xfrm>
          <a:prstGeom prst="rect">
            <a:avLst/>
          </a:prstGeom>
        </p:spPr>
        <p:txBody>
          <a:bodyPr anchorCtr="0" anchor="ctr" bIns="68575" lIns="68575" spcFirstLastPara="1" rIns="68575" wrap="square" tIns="68575">
            <a:noAutofit/>
          </a:bodyPr>
          <a:lstStyle>
            <a:lvl1pPr lvl="0" rtl="0" algn="ctr">
              <a:spcBef>
                <a:spcPts val="0"/>
              </a:spcBef>
              <a:spcAft>
                <a:spcPts val="0"/>
              </a:spcAft>
              <a:buClr>
                <a:srgbClr val="F15D2A"/>
              </a:buClr>
              <a:buSzPts val="3000"/>
              <a:buFont typeface="Montserrat"/>
              <a:buNone/>
              <a:defRPr b="1" sz="3000">
                <a:solidFill>
                  <a:srgbClr val="F15D2A"/>
                </a:solidFill>
                <a:latin typeface="Montserrat"/>
                <a:ea typeface="Montserrat"/>
                <a:cs typeface="Montserrat"/>
                <a:sym typeface="Montserrat"/>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3" name="Google Shape;163;p30"/>
          <p:cNvSpPr txBox="1"/>
          <p:nvPr>
            <p:ph idx="12" type="sldNum"/>
          </p:nvPr>
        </p:nvSpPr>
        <p:spPr>
          <a:xfrm>
            <a:off x="8676951" y="4739425"/>
            <a:ext cx="449100" cy="393600"/>
          </a:xfrm>
          <a:prstGeom prst="rect">
            <a:avLst/>
          </a:prstGeom>
          <a:noFill/>
          <a:ln>
            <a:noFill/>
          </a:ln>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 name="Shape 20"/>
        <p:cNvGrpSpPr/>
        <p:nvPr/>
      </p:nvGrpSpPr>
      <p:grpSpPr>
        <a:xfrm>
          <a:off x="0" y="0"/>
          <a:ext cx="0" cy="0"/>
          <a:chOff x="0" y="0"/>
          <a:chExt cx="0" cy="0"/>
        </a:xfrm>
      </p:grpSpPr>
      <p:sp>
        <p:nvSpPr>
          <p:cNvPr id="21" name="Google Shape;21;p4"/>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64" name="Shape 164"/>
        <p:cNvGrpSpPr/>
        <p:nvPr/>
      </p:nvGrpSpPr>
      <p:grpSpPr>
        <a:xfrm>
          <a:off x="0" y="0"/>
          <a:ext cx="0" cy="0"/>
          <a:chOff x="0" y="0"/>
          <a:chExt cx="0" cy="0"/>
        </a:xfrm>
      </p:grpSpPr>
      <p:sp>
        <p:nvSpPr>
          <p:cNvPr id="165" name="Google Shape;165;p31"/>
          <p:cNvSpPr txBox="1"/>
          <p:nvPr>
            <p:ph idx="12" type="sldNum"/>
          </p:nvPr>
        </p:nvSpPr>
        <p:spPr>
          <a:xfrm>
            <a:off x="8676951" y="4739425"/>
            <a:ext cx="449100" cy="393600"/>
          </a:xfrm>
          <a:prstGeom prst="rect">
            <a:avLst/>
          </a:prstGeom>
          <a:noFill/>
          <a:ln>
            <a:noFill/>
          </a:ln>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1">
    <p:spTree>
      <p:nvGrpSpPr>
        <p:cNvPr id="166" name="Shape 166"/>
        <p:cNvGrpSpPr/>
        <p:nvPr/>
      </p:nvGrpSpPr>
      <p:grpSpPr>
        <a:xfrm>
          <a:off x="0" y="0"/>
          <a:ext cx="0" cy="0"/>
          <a:chOff x="0" y="0"/>
          <a:chExt cx="0" cy="0"/>
        </a:xfrm>
      </p:grpSpPr>
      <p:sp>
        <p:nvSpPr>
          <p:cNvPr id="167" name="Google Shape;167;p32"/>
          <p:cNvSpPr txBox="1"/>
          <p:nvPr>
            <p:ph idx="12" type="sldNum"/>
          </p:nvPr>
        </p:nvSpPr>
        <p:spPr>
          <a:xfrm>
            <a:off x="8530575" y="4739425"/>
            <a:ext cx="595500" cy="393600"/>
          </a:xfrm>
          <a:prstGeom prst="rect">
            <a:avLst/>
          </a:prstGeom>
          <a:noFill/>
          <a:ln>
            <a:noFill/>
          </a:ln>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8" name="Shape 168"/>
        <p:cNvGrpSpPr/>
        <p:nvPr/>
      </p:nvGrpSpPr>
      <p:grpSpPr>
        <a:xfrm>
          <a:off x="0" y="0"/>
          <a:ext cx="0" cy="0"/>
          <a:chOff x="0" y="0"/>
          <a:chExt cx="0" cy="0"/>
        </a:xfrm>
      </p:grpSpPr>
      <p:sp>
        <p:nvSpPr>
          <p:cNvPr id="169" name="Google Shape;169;p33"/>
          <p:cNvSpPr txBox="1"/>
          <p:nvPr>
            <p:ph idx="1" type="body"/>
          </p:nvPr>
        </p:nvSpPr>
        <p:spPr>
          <a:xfrm>
            <a:off x="722550" y="1174750"/>
            <a:ext cx="3544200" cy="3123300"/>
          </a:xfrm>
          <a:prstGeom prst="rect">
            <a:avLst/>
          </a:prstGeom>
          <a:noFill/>
          <a:ln>
            <a:noFill/>
          </a:ln>
        </p:spPr>
        <p:txBody>
          <a:bodyPr anchorCtr="0" anchor="ctr" bIns="91425" lIns="91425" spcFirstLastPara="1" rIns="91425" wrap="square" tIns="91425">
            <a:noAutofit/>
          </a:bodyPr>
          <a:lstStyle>
            <a:lvl1pPr indent="-342900" lvl="0" marL="457200" rtl="0">
              <a:spcBef>
                <a:spcPts val="0"/>
              </a:spcBef>
              <a:spcAft>
                <a:spcPts val="0"/>
              </a:spcAft>
              <a:buSzPts val="1800"/>
              <a:buFont typeface="Montserrat"/>
              <a:buChar char="●"/>
              <a:defRPr sz="1800">
                <a:latin typeface="Montserrat"/>
                <a:ea typeface="Montserrat"/>
                <a:cs typeface="Montserrat"/>
                <a:sym typeface="Montserrat"/>
              </a:defRPr>
            </a:lvl1pPr>
            <a:lvl2pPr indent="-317500" lvl="1" marL="914400" rtl="0">
              <a:spcBef>
                <a:spcPts val="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0"/>
              </a:spcBef>
              <a:spcAft>
                <a:spcPts val="0"/>
              </a:spcAft>
              <a:buSzPts val="1400"/>
              <a:buFont typeface="Montserrat"/>
              <a:buChar char="■"/>
              <a:defRPr>
                <a:latin typeface="Montserrat"/>
                <a:ea typeface="Montserrat"/>
                <a:cs typeface="Montserrat"/>
                <a:sym typeface="Montserrat"/>
              </a:defRPr>
            </a:lvl9pPr>
          </a:lstStyle>
          <a:p/>
        </p:txBody>
      </p:sp>
      <p:sp>
        <p:nvSpPr>
          <p:cNvPr id="170" name="Google Shape;170;p33"/>
          <p:cNvSpPr txBox="1"/>
          <p:nvPr>
            <p:ph idx="2" type="body"/>
          </p:nvPr>
        </p:nvSpPr>
        <p:spPr>
          <a:xfrm>
            <a:off x="4665425" y="1174750"/>
            <a:ext cx="4104900" cy="31233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Font typeface="Montserrat"/>
              <a:buChar char="●"/>
              <a:defRPr sz="1400">
                <a:latin typeface="Montserrat"/>
                <a:ea typeface="Montserrat"/>
                <a:cs typeface="Montserrat"/>
                <a:sym typeface="Montserrat"/>
              </a:defRPr>
            </a:lvl1pPr>
            <a:lvl2pPr indent="-317500" lvl="1" marL="914400" rtl="0">
              <a:spcBef>
                <a:spcPts val="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0"/>
              </a:spcBef>
              <a:spcAft>
                <a:spcPts val="0"/>
              </a:spcAft>
              <a:buSzPts val="1400"/>
              <a:buFont typeface="Montserrat"/>
              <a:buChar char="■"/>
              <a:defRPr>
                <a:latin typeface="Montserrat"/>
                <a:ea typeface="Montserrat"/>
                <a:cs typeface="Montserrat"/>
                <a:sym typeface="Montserrat"/>
              </a:defRPr>
            </a:lvl9pPr>
          </a:lstStyle>
          <a:p/>
        </p:txBody>
      </p:sp>
      <p:sp>
        <p:nvSpPr>
          <p:cNvPr id="171" name="Google Shape;171;p33"/>
          <p:cNvSpPr txBox="1"/>
          <p:nvPr>
            <p:ph type="ctrTitle"/>
          </p:nvPr>
        </p:nvSpPr>
        <p:spPr>
          <a:xfrm>
            <a:off x="456350" y="386675"/>
            <a:ext cx="8258400" cy="591600"/>
          </a:xfrm>
          <a:prstGeom prst="rect">
            <a:avLst/>
          </a:prstGeom>
        </p:spPr>
        <p:txBody>
          <a:bodyPr anchorCtr="0" anchor="t" bIns="68575" lIns="68575" spcFirstLastPara="1" rIns="68575" wrap="square" tIns="68575">
            <a:noAutofit/>
          </a:bodyPr>
          <a:lstStyle>
            <a:lvl1pPr lvl="0" rtl="0">
              <a:spcBef>
                <a:spcPts val="0"/>
              </a:spcBef>
              <a:spcAft>
                <a:spcPts val="0"/>
              </a:spcAft>
              <a:buSzPts val="2700"/>
              <a:buFont typeface="Montserrat"/>
              <a:buNone/>
              <a:defRPr b="1">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33"/>
          <p:cNvSpPr txBox="1"/>
          <p:nvPr>
            <p:ph idx="12" type="sldNum"/>
          </p:nvPr>
        </p:nvSpPr>
        <p:spPr>
          <a:xfrm>
            <a:off x="8676951" y="4739425"/>
            <a:ext cx="449100" cy="393600"/>
          </a:xfrm>
          <a:prstGeom prst="rect">
            <a:avLst/>
          </a:prstGeom>
          <a:noFill/>
          <a:ln>
            <a:noFill/>
          </a:ln>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73" name="Shape 173"/>
        <p:cNvGrpSpPr/>
        <p:nvPr/>
      </p:nvGrpSpPr>
      <p:grpSpPr>
        <a:xfrm>
          <a:off x="0" y="0"/>
          <a:ext cx="0" cy="0"/>
          <a:chOff x="0" y="0"/>
          <a:chExt cx="0" cy="0"/>
        </a:xfrm>
      </p:grpSpPr>
      <p:sp>
        <p:nvSpPr>
          <p:cNvPr id="174" name="Google Shape;174;p34"/>
          <p:cNvSpPr txBox="1"/>
          <p:nvPr>
            <p:ph type="ctrTitle"/>
          </p:nvPr>
        </p:nvSpPr>
        <p:spPr>
          <a:xfrm>
            <a:off x="456350" y="386675"/>
            <a:ext cx="8258400" cy="591600"/>
          </a:xfrm>
          <a:prstGeom prst="rect">
            <a:avLst/>
          </a:prstGeom>
        </p:spPr>
        <p:txBody>
          <a:bodyPr anchorCtr="0" anchor="t" bIns="68575" lIns="68575" spcFirstLastPara="1" rIns="68575" wrap="square" tIns="68575">
            <a:noAutofit/>
          </a:bodyPr>
          <a:lstStyle>
            <a:lvl1pPr lvl="0" rtl="0">
              <a:spcBef>
                <a:spcPts val="0"/>
              </a:spcBef>
              <a:spcAft>
                <a:spcPts val="0"/>
              </a:spcAft>
              <a:buSzPts val="2400"/>
              <a:buFont typeface="Montserrat"/>
              <a:buNone/>
              <a:defRPr b="1" sz="2400">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5" name="Google Shape;175;p34"/>
          <p:cNvSpPr txBox="1"/>
          <p:nvPr>
            <p:ph idx="12" type="sldNum"/>
          </p:nvPr>
        </p:nvSpPr>
        <p:spPr>
          <a:xfrm>
            <a:off x="8676951" y="4739425"/>
            <a:ext cx="449100" cy="393600"/>
          </a:xfrm>
          <a:prstGeom prst="rect">
            <a:avLst/>
          </a:prstGeom>
          <a:noFill/>
          <a:ln>
            <a:noFill/>
          </a:ln>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 Layout 1">
    <p:spTree>
      <p:nvGrpSpPr>
        <p:cNvPr id="176" name="Shape 176"/>
        <p:cNvGrpSpPr/>
        <p:nvPr/>
      </p:nvGrpSpPr>
      <p:grpSpPr>
        <a:xfrm>
          <a:off x="0" y="0"/>
          <a:ext cx="0" cy="0"/>
          <a:chOff x="0" y="0"/>
          <a:chExt cx="0" cy="0"/>
        </a:xfrm>
      </p:grpSpPr>
      <p:sp>
        <p:nvSpPr>
          <p:cNvPr id="177" name="Google Shape;177;p35"/>
          <p:cNvSpPr txBox="1"/>
          <p:nvPr>
            <p:ph type="ctrTitle"/>
          </p:nvPr>
        </p:nvSpPr>
        <p:spPr>
          <a:xfrm>
            <a:off x="456350" y="386675"/>
            <a:ext cx="8258400" cy="5916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1pPr>
            <a:lvl2pPr indent="0" lvl="1" rtl="0" algn="ctr">
              <a:spcBef>
                <a:spcPts val="0"/>
              </a:spcBef>
              <a:spcAft>
                <a:spcPts val="0"/>
              </a:spcAft>
              <a:buClr>
                <a:schemeClr val="dk1"/>
              </a:buClr>
              <a:buSzPts val="1100"/>
              <a:buFont typeface="Arial"/>
              <a:buNone/>
              <a:defRPr sz="5200">
                <a:solidFill>
                  <a:schemeClr val="dk1"/>
                </a:solidFill>
              </a:defRPr>
            </a:lvl2pPr>
            <a:lvl3pPr indent="0" lvl="2" rtl="0" algn="ctr">
              <a:spcBef>
                <a:spcPts val="0"/>
              </a:spcBef>
              <a:spcAft>
                <a:spcPts val="0"/>
              </a:spcAft>
              <a:buClr>
                <a:schemeClr val="dk1"/>
              </a:buClr>
              <a:buSzPts val="1100"/>
              <a:buFont typeface="Arial"/>
              <a:buNone/>
              <a:defRPr sz="5200">
                <a:solidFill>
                  <a:schemeClr val="dk1"/>
                </a:solidFill>
              </a:defRPr>
            </a:lvl3pPr>
            <a:lvl4pPr indent="0" lvl="3" rtl="0" algn="ctr">
              <a:spcBef>
                <a:spcPts val="0"/>
              </a:spcBef>
              <a:spcAft>
                <a:spcPts val="0"/>
              </a:spcAft>
              <a:buClr>
                <a:schemeClr val="dk1"/>
              </a:buClr>
              <a:buSzPts val="1100"/>
              <a:buFont typeface="Arial"/>
              <a:buNone/>
              <a:defRPr sz="5200">
                <a:solidFill>
                  <a:schemeClr val="dk1"/>
                </a:solidFill>
              </a:defRPr>
            </a:lvl4pPr>
            <a:lvl5pPr indent="0" lvl="4" rtl="0" algn="ctr">
              <a:spcBef>
                <a:spcPts val="0"/>
              </a:spcBef>
              <a:spcAft>
                <a:spcPts val="0"/>
              </a:spcAft>
              <a:buClr>
                <a:schemeClr val="dk1"/>
              </a:buClr>
              <a:buSzPts val="1100"/>
              <a:buFont typeface="Arial"/>
              <a:buNone/>
              <a:defRPr sz="5200">
                <a:solidFill>
                  <a:schemeClr val="dk1"/>
                </a:solidFill>
              </a:defRPr>
            </a:lvl5pPr>
            <a:lvl6pPr indent="0" lvl="5" rtl="0" algn="ctr">
              <a:spcBef>
                <a:spcPts val="0"/>
              </a:spcBef>
              <a:spcAft>
                <a:spcPts val="0"/>
              </a:spcAft>
              <a:buClr>
                <a:schemeClr val="dk1"/>
              </a:buClr>
              <a:buSzPts val="1100"/>
              <a:buFont typeface="Arial"/>
              <a:buNone/>
              <a:defRPr sz="5200">
                <a:solidFill>
                  <a:schemeClr val="dk1"/>
                </a:solidFill>
              </a:defRPr>
            </a:lvl6pPr>
            <a:lvl7pPr indent="0" lvl="6" rtl="0" algn="ctr">
              <a:spcBef>
                <a:spcPts val="0"/>
              </a:spcBef>
              <a:spcAft>
                <a:spcPts val="0"/>
              </a:spcAft>
              <a:buClr>
                <a:schemeClr val="dk1"/>
              </a:buClr>
              <a:buSzPts val="1100"/>
              <a:buFont typeface="Arial"/>
              <a:buNone/>
              <a:defRPr sz="5200">
                <a:solidFill>
                  <a:schemeClr val="dk1"/>
                </a:solidFill>
              </a:defRPr>
            </a:lvl7pPr>
            <a:lvl8pPr indent="0" lvl="7" rtl="0" algn="ctr">
              <a:spcBef>
                <a:spcPts val="0"/>
              </a:spcBef>
              <a:spcAft>
                <a:spcPts val="0"/>
              </a:spcAft>
              <a:buClr>
                <a:schemeClr val="dk1"/>
              </a:buClr>
              <a:buSzPts val="1100"/>
              <a:buFont typeface="Arial"/>
              <a:buNone/>
              <a:defRPr sz="5200">
                <a:solidFill>
                  <a:schemeClr val="dk1"/>
                </a:solidFill>
              </a:defRPr>
            </a:lvl8pPr>
            <a:lvl9pPr indent="0" lvl="8" rtl="0" algn="ctr">
              <a:spcBef>
                <a:spcPts val="0"/>
              </a:spcBef>
              <a:spcAft>
                <a:spcPts val="0"/>
              </a:spcAft>
              <a:buClr>
                <a:schemeClr val="dk1"/>
              </a:buClr>
              <a:buSzPts val="1100"/>
              <a:buFont typeface="Arial"/>
              <a:buNone/>
              <a:defRPr sz="5200">
                <a:solidFill>
                  <a:schemeClr val="dk1"/>
                </a:solidFill>
              </a:defRPr>
            </a:lvl9pPr>
          </a:lstStyle>
          <a:p/>
        </p:txBody>
      </p:sp>
      <p:sp>
        <p:nvSpPr>
          <p:cNvPr id="178" name="Google Shape;178;p35"/>
          <p:cNvSpPr txBox="1"/>
          <p:nvPr>
            <p:ph idx="12" type="sldNum"/>
          </p:nvPr>
        </p:nvSpPr>
        <p:spPr>
          <a:xfrm>
            <a:off x="8676951" y="4739425"/>
            <a:ext cx="449100" cy="39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None/>
              <a:defRPr sz="1800">
                <a:solidFill>
                  <a:schemeClr val="dk1"/>
                </a:solidFill>
                <a:latin typeface="Arial"/>
                <a:ea typeface="Arial"/>
                <a:cs typeface="Arial"/>
                <a:sym typeface="Arial"/>
              </a:defRPr>
            </a:lvl1pPr>
            <a:lvl2pPr indent="0" lvl="1" marL="0" marR="0" rtl="0" algn="ctr">
              <a:spcBef>
                <a:spcPts val="0"/>
              </a:spcBef>
              <a:spcAft>
                <a:spcPts val="0"/>
              </a:spcAft>
              <a:buNone/>
              <a:defRPr sz="1800">
                <a:solidFill>
                  <a:schemeClr val="dk1"/>
                </a:solidFill>
                <a:latin typeface="Arial"/>
                <a:ea typeface="Arial"/>
                <a:cs typeface="Arial"/>
                <a:sym typeface="Arial"/>
              </a:defRPr>
            </a:lvl2pPr>
            <a:lvl3pPr indent="0" lvl="2" marL="0" marR="0" rtl="0" algn="ctr">
              <a:spcBef>
                <a:spcPts val="0"/>
              </a:spcBef>
              <a:spcAft>
                <a:spcPts val="0"/>
              </a:spcAft>
              <a:buNone/>
              <a:defRPr sz="1800">
                <a:solidFill>
                  <a:schemeClr val="dk1"/>
                </a:solidFill>
                <a:latin typeface="Arial"/>
                <a:ea typeface="Arial"/>
                <a:cs typeface="Arial"/>
                <a:sym typeface="Arial"/>
              </a:defRPr>
            </a:lvl3pPr>
            <a:lvl4pPr indent="0" lvl="3" marL="0" marR="0" rtl="0" algn="ctr">
              <a:spcBef>
                <a:spcPts val="0"/>
              </a:spcBef>
              <a:spcAft>
                <a:spcPts val="0"/>
              </a:spcAft>
              <a:buNone/>
              <a:defRPr sz="1800">
                <a:solidFill>
                  <a:schemeClr val="dk1"/>
                </a:solidFill>
                <a:latin typeface="Arial"/>
                <a:ea typeface="Arial"/>
                <a:cs typeface="Arial"/>
                <a:sym typeface="Arial"/>
              </a:defRPr>
            </a:lvl4pPr>
            <a:lvl5pPr indent="0" lvl="4" marL="0" marR="0" rtl="0" algn="ctr">
              <a:spcBef>
                <a:spcPts val="0"/>
              </a:spcBef>
              <a:spcAft>
                <a:spcPts val="0"/>
              </a:spcAft>
              <a:buNone/>
              <a:defRPr sz="1800">
                <a:solidFill>
                  <a:schemeClr val="dk1"/>
                </a:solidFill>
                <a:latin typeface="Arial"/>
                <a:ea typeface="Arial"/>
                <a:cs typeface="Arial"/>
                <a:sym typeface="Arial"/>
              </a:defRPr>
            </a:lvl5pPr>
            <a:lvl6pPr indent="0" lvl="5" marL="0" marR="0" rtl="0" algn="ctr">
              <a:spcBef>
                <a:spcPts val="0"/>
              </a:spcBef>
              <a:spcAft>
                <a:spcPts val="0"/>
              </a:spcAft>
              <a:buNone/>
              <a:defRPr sz="1800">
                <a:solidFill>
                  <a:schemeClr val="dk1"/>
                </a:solidFill>
                <a:latin typeface="Arial"/>
                <a:ea typeface="Arial"/>
                <a:cs typeface="Arial"/>
                <a:sym typeface="Arial"/>
              </a:defRPr>
            </a:lvl6pPr>
            <a:lvl7pPr indent="0" lvl="6" marL="0" marR="0" rtl="0" algn="ctr">
              <a:spcBef>
                <a:spcPts val="0"/>
              </a:spcBef>
              <a:spcAft>
                <a:spcPts val="0"/>
              </a:spcAft>
              <a:buNone/>
              <a:defRPr sz="1800">
                <a:solidFill>
                  <a:schemeClr val="dk1"/>
                </a:solidFill>
                <a:latin typeface="Arial"/>
                <a:ea typeface="Arial"/>
                <a:cs typeface="Arial"/>
                <a:sym typeface="Arial"/>
              </a:defRPr>
            </a:lvl7pPr>
            <a:lvl8pPr indent="0" lvl="7" marL="0" marR="0" rtl="0" algn="ctr">
              <a:spcBef>
                <a:spcPts val="0"/>
              </a:spcBef>
              <a:spcAft>
                <a:spcPts val="0"/>
              </a:spcAft>
              <a:buNone/>
              <a:defRPr sz="1800">
                <a:solidFill>
                  <a:schemeClr val="dk1"/>
                </a:solidFill>
                <a:latin typeface="Arial"/>
                <a:ea typeface="Arial"/>
                <a:cs typeface="Arial"/>
                <a:sym typeface="Arial"/>
              </a:defRPr>
            </a:lvl8pPr>
            <a:lvl9pPr indent="0" lvl="8" marL="0" marR="0" rtl="0" algn="ctr">
              <a:spcBef>
                <a:spcPts val="0"/>
              </a:spcBef>
              <a:spcAft>
                <a:spcPts val="0"/>
              </a:spcAft>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layout">
  <p:cSld name="Standard layout">
    <p:spTree>
      <p:nvGrpSpPr>
        <p:cNvPr id="179" name="Shape 179"/>
        <p:cNvGrpSpPr/>
        <p:nvPr/>
      </p:nvGrpSpPr>
      <p:grpSpPr>
        <a:xfrm>
          <a:off x="0" y="0"/>
          <a:ext cx="0" cy="0"/>
          <a:chOff x="0" y="0"/>
          <a:chExt cx="0" cy="0"/>
        </a:xfrm>
      </p:grpSpPr>
      <p:sp>
        <p:nvSpPr>
          <p:cNvPr id="180" name="Google Shape;180;p36"/>
          <p:cNvSpPr txBox="1"/>
          <p:nvPr>
            <p:ph idx="1" type="body"/>
          </p:nvPr>
        </p:nvSpPr>
        <p:spPr>
          <a:xfrm>
            <a:off x="456350" y="1022350"/>
            <a:ext cx="8258400" cy="3123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00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1pPr>
            <a:lvl2pPr indent="-317500" lvl="1" marL="914400" marR="0" rtl="0" algn="l">
              <a:lnSpc>
                <a:spcPct val="115000"/>
              </a:lnSpc>
              <a:spcBef>
                <a:spcPts val="10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10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10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10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10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10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10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1000"/>
              </a:spcBef>
              <a:spcAft>
                <a:spcPts val="10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
        <p:nvSpPr>
          <p:cNvPr id="181" name="Google Shape;181;p36"/>
          <p:cNvSpPr txBox="1"/>
          <p:nvPr>
            <p:ph type="ctrTitle"/>
          </p:nvPr>
        </p:nvSpPr>
        <p:spPr>
          <a:xfrm>
            <a:off x="456350" y="386675"/>
            <a:ext cx="8258400" cy="5916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chemeClr val="dk1"/>
              </a:buClr>
              <a:buSzPts val="2700"/>
              <a:buFont typeface="Montserrat"/>
              <a:buNone/>
              <a:defRPr b="1" i="0" sz="2400" u="none" cap="none" strike="noStrike">
                <a:solidFill>
                  <a:schemeClr val="dk1"/>
                </a:solidFill>
                <a:latin typeface="Montserrat"/>
                <a:ea typeface="Montserrat"/>
                <a:cs typeface="Montserrat"/>
                <a:sym typeface="Montserrat"/>
              </a:defRPr>
            </a:lvl1pPr>
            <a:lvl2pPr indent="0" lvl="1" rtl="0" algn="ctr">
              <a:spcBef>
                <a:spcPts val="0"/>
              </a:spcBef>
              <a:spcAft>
                <a:spcPts val="0"/>
              </a:spcAft>
              <a:buClr>
                <a:schemeClr val="dk1"/>
              </a:buClr>
              <a:buSzPts val="1100"/>
              <a:buFont typeface="Arial"/>
              <a:buNone/>
              <a:defRPr sz="5200">
                <a:solidFill>
                  <a:schemeClr val="dk1"/>
                </a:solidFill>
              </a:defRPr>
            </a:lvl2pPr>
            <a:lvl3pPr indent="0" lvl="2" rtl="0" algn="ctr">
              <a:spcBef>
                <a:spcPts val="0"/>
              </a:spcBef>
              <a:spcAft>
                <a:spcPts val="0"/>
              </a:spcAft>
              <a:buClr>
                <a:schemeClr val="dk1"/>
              </a:buClr>
              <a:buSzPts val="1100"/>
              <a:buFont typeface="Arial"/>
              <a:buNone/>
              <a:defRPr sz="5200">
                <a:solidFill>
                  <a:schemeClr val="dk1"/>
                </a:solidFill>
              </a:defRPr>
            </a:lvl3pPr>
            <a:lvl4pPr indent="0" lvl="3" rtl="0" algn="ctr">
              <a:spcBef>
                <a:spcPts val="0"/>
              </a:spcBef>
              <a:spcAft>
                <a:spcPts val="0"/>
              </a:spcAft>
              <a:buClr>
                <a:schemeClr val="dk1"/>
              </a:buClr>
              <a:buSzPts val="1100"/>
              <a:buFont typeface="Arial"/>
              <a:buNone/>
              <a:defRPr sz="5200">
                <a:solidFill>
                  <a:schemeClr val="dk1"/>
                </a:solidFill>
              </a:defRPr>
            </a:lvl4pPr>
            <a:lvl5pPr indent="0" lvl="4" rtl="0" algn="ctr">
              <a:spcBef>
                <a:spcPts val="0"/>
              </a:spcBef>
              <a:spcAft>
                <a:spcPts val="0"/>
              </a:spcAft>
              <a:buClr>
                <a:schemeClr val="dk1"/>
              </a:buClr>
              <a:buSzPts val="1100"/>
              <a:buFont typeface="Arial"/>
              <a:buNone/>
              <a:defRPr sz="5200">
                <a:solidFill>
                  <a:schemeClr val="dk1"/>
                </a:solidFill>
              </a:defRPr>
            </a:lvl5pPr>
            <a:lvl6pPr indent="0" lvl="5" rtl="0" algn="ctr">
              <a:spcBef>
                <a:spcPts val="0"/>
              </a:spcBef>
              <a:spcAft>
                <a:spcPts val="0"/>
              </a:spcAft>
              <a:buClr>
                <a:schemeClr val="dk1"/>
              </a:buClr>
              <a:buSzPts val="1100"/>
              <a:buFont typeface="Arial"/>
              <a:buNone/>
              <a:defRPr sz="5200">
                <a:solidFill>
                  <a:schemeClr val="dk1"/>
                </a:solidFill>
              </a:defRPr>
            </a:lvl6pPr>
            <a:lvl7pPr indent="0" lvl="6" rtl="0" algn="ctr">
              <a:spcBef>
                <a:spcPts val="0"/>
              </a:spcBef>
              <a:spcAft>
                <a:spcPts val="0"/>
              </a:spcAft>
              <a:buClr>
                <a:schemeClr val="dk1"/>
              </a:buClr>
              <a:buSzPts val="1100"/>
              <a:buFont typeface="Arial"/>
              <a:buNone/>
              <a:defRPr sz="5200">
                <a:solidFill>
                  <a:schemeClr val="dk1"/>
                </a:solidFill>
              </a:defRPr>
            </a:lvl7pPr>
            <a:lvl8pPr indent="0" lvl="7" rtl="0" algn="ctr">
              <a:spcBef>
                <a:spcPts val="0"/>
              </a:spcBef>
              <a:spcAft>
                <a:spcPts val="0"/>
              </a:spcAft>
              <a:buClr>
                <a:schemeClr val="dk1"/>
              </a:buClr>
              <a:buSzPts val="1100"/>
              <a:buFont typeface="Arial"/>
              <a:buNone/>
              <a:defRPr sz="5200">
                <a:solidFill>
                  <a:schemeClr val="dk1"/>
                </a:solidFill>
              </a:defRPr>
            </a:lvl8pPr>
            <a:lvl9pPr indent="0" lvl="8" rtl="0" algn="ctr">
              <a:spcBef>
                <a:spcPts val="0"/>
              </a:spcBef>
              <a:spcAft>
                <a:spcPts val="0"/>
              </a:spcAft>
              <a:buClr>
                <a:schemeClr val="dk1"/>
              </a:buClr>
              <a:buSzPts val="1100"/>
              <a:buFont typeface="Arial"/>
              <a:buNone/>
              <a:defRPr sz="5200">
                <a:solidFill>
                  <a:schemeClr val="dk1"/>
                </a:solidFill>
              </a:defRPr>
            </a:lvl9pPr>
          </a:lstStyle>
          <a:p/>
        </p:txBody>
      </p:sp>
      <p:sp>
        <p:nvSpPr>
          <p:cNvPr id="182" name="Google Shape;182;p36"/>
          <p:cNvSpPr txBox="1"/>
          <p:nvPr>
            <p:ph idx="12" type="sldNum"/>
          </p:nvPr>
        </p:nvSpPr>
        <p:spPr>
          <a:xfrm>
            <a:off x="8676951" y="4739425"/>
            <a:ext cx="449100" cy="39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None/>
              <a:defRPr sz="1800">
                <a:solidFill>
                  <a:schemeClr val="dk1"/>
                </a:solidFill>
                <a:latin typeface="Arial"/>
                <a:ea typeface="Arial"/>
                <a:cs typeface="Arial"/>
                <a:sym typeface="Arial"/>
              </a:defRPr>
            </a:lvl1pPr>
            <a:lvl2pPr indent="0" lvl="1" marL="0" marR="0" rtl="0" algn="ctr">
              <a:spcBef>
                <a:spcPts val="0"/>
              </a:spcBef>
              <a:spcAft>
                <a:spcPts val="0"/>
              </a:spcAft>
              <a:buNone/>
              <a:defRPr sz="1800">
                <a:solidFill>
                  <a:schemeClr val="dk1"/>
                </a:solidFill>
                <a:latin typeface="Arial"/>
                <a:ea typeface="Arial"/>
                <a:cs typeface="Arial"/>
                <a:sym typeface="Arial"/>
              </a:defRPr>
            </a:lvl2pPr>
            <a:lvl3pPr indent="0" lvl="2" marL="0" marR="0" rtl="0" algn="ctr">
              <a:spcBef>
                <a:spcPts val="0"/>
              </a:spcBef>
              <a:spcAft>
                <a:spcPts val="0"/>
              </a:spcAft>
              <a:buNone/>
              <a:defRPr sz="1800">
                <a:solidFill>
                  <a:schemeClr val="dk1"/>
                </a:solidFill>
                <a:latin typeface="Arial"/>
                <a:ea typeface="Arial"/>
                <a:cs typeface="Arial"/>
                <a:sym typeface="Arial"/>
              </a:defRPr>
            </a:lvl3pPr>
            <a:lvl4pPr indent="0" lvl="3" marL="0" marR="0" rtl="0" algn="ctr">
              <a:spcBef>
                <a:spcPts val="0"/>
              </a:spcBef>
              <a:spcAft>
                <a:spcPts val="0"/>
              </a:spcAft>
              <a:buNone/>
              <a:defRPr sz="1800">
                <a:solidFill>
                  <a:schemeClr val="dk1"/>
                </a:solidFill>
                <a:latin typeface="Arial"/>
                <a:ea typeface="Arial"/>
                <a:cs typeface="Arial"/>
                <a:sym typeface="Arial"/>
              </a:defRPr>
            </a:lvl4pPr>
            <a:lvl5pPr indent="0" lvl="4" marL="0" marR="0" rtl="0" algn="ctr">
              <a:spcBef>
                <a:spcPts val="0"/>
              </a:spcBef>
              <a:spcAft>
                <a:spcPts val="0"/>
              </a:spcAft>
              <a:buNone/>
              <a:defRPr sz="1800">
                <a:solidFill>
                  <a:schemeClr val="dk1"/>
                </a:solidFill>
                <a:latin typeface="Arial"/>
                <a:ea typeface="Arial"/>
                <a:cs typeface="Arial"/>
                <a:sym typeface="Arial"/>
              </a:defRPr>
            </a:lvl5pPr>
            <a:lvl6pPr indent="0" lvl="5" marL="0" marR="0" rtl="0" algn="ctr">
              <a:spcBef>
                <a:spcPts val="0"/>
              </a:spcBef>
              <a:spcAft>
                <a:spcPts val="0"/>
              </a:spcAft>
              <a:buNone/>
              <a:defRPr sz="1800">
                <a:solidFill>
                  <a:schemeClr val="dk1"/>
                </a:solidFill>
                <a:latin typeface="Arial"/>
                <a:ea typeface="Arial"/>
                <a:cs typeface="Arial"/>
                <a:sym typeface="Arial"/>
              </a:defRPr>
            </a:lvl6pPr>
            <a:lvl7pPr indent="0" lvl="6" marL="0" marR="0" rtl="0" algn="ctr">
              <a:spcBef>
                <a:spcPts val="0"/>
              </a:spcBef>
              <a:spcAft>
                <a:spcPts val="0"/>
              </a:spcAft>
              <a:buNone/>
              <a:defRPr sz="1800">
                <a:solidFill>
                  <a:schemeClr val="dk1"/>
                </a:solidFill>
                <a:latin typeface="Arial"/>
                <a:ea typeface="Arial"/>
                <a:cs typeface="Arial"/>
                <a:sym typeface="Arial"/>
              </a:defRPr>
            </a:lvl7pPr>
            <a:lvl8pPr indent="0" lvl="7" marL="0" marR="0" rtl="0" algn="ctr">
              <a:spcBef>
                <a:spcPts val="0"/>
              </a:spcBef>
              <a:spcAft>
                <a:spcPts val="0"/>
              </a:spcAft>
              <a:buNone/>
              <a:defRPr sz="1800">
                <a:solidFill>
                  <a:schemeClr val="dk1"/>
                </a:solidFill>
                <a:latin typeface="Arial"/>
                <a:ea typeface="Arial"/>
                <a:cs typeface="Arial"/>
                <a:sym typeface="Arial"/>
              </a:defRPr>
            </a:lvl8pPr>
            <a:lvl9pPr indent="0" lvl="8" marL="0" marR="0" rtl="0" algn="ctr">
              <a:spcBef>
                <a:spcPts val="0"/>
              </a:spcBef>
              <a:spcAft>
                <a:spcPts val="0"/>
              </a:spcAft>
              <a:buNone/>
              <a:defRPr sz="18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två kolumner 1">
  <p:cSld name="TITLE_AND_TWO_COLUMNS_1">
    <p:spTree>
      <p:nvGrpSpPr>
        <p:cNvPr id="183" name="Shape 183"/>
        <p:cNvGrpSpPr/>
        <p:nvPr/>
      </p:nvGrpSpPr>
      <p:grpSpPr>
        <a:xfrm>
          <a:off x="0" y="0"/>
          <a:ext cx="0" cy="0"/>
          <a:chOff x="0" y="0"/>
          <a:chExt cx="0" cy="0"/>
        </a:xfrm>
      </p:grpSpPr>
      <p:sp>
        <p:nvSpPr>
          <p:cNvPr id="184" name="Google Shape;184;p37"/>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85" name="Google Shape;185;p37"/>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86" name="Google Shape;186;p37"/>
          <p:cNvSpPr txBox="1"/>
          <p:nvPr>
            <p:ph type="title"/>
          </p:nvPr>
        </p:nvSpPr>
        <p:spPr>
          <a:xfrm>
            <a:off x="457200" y="205978"/>
            <a:ext cx="8229600" cy="857400"/>
          </a:xfrm>
          <a:prstGeom prst="rect">
            <a:avLst/>
          </a:prstGeom>
        </p:spPr>
        <p:txBody>
          <a:bodyPr anchorCtr="0" anchor="ctr" bIns="68575" lIns="68575" spcFirstLastPara="1" rIns="68575" wrap="square" tIns="685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7" name="Google Shape;187;p37"/>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8" name="Google Shape;188;p37"/>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189" name="Google Shape;189;p37"/>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två kolumner 2">
  <p:cSld name="TITLE_AND_TWO_COLUMNS_2">
    <p:spTree>
      <p:nvGrpSpPr>
        <p:cNvPr id="190" name="Shape 190"/>
        <p:cNvGrpSpPr/>
        <p:nvPr/>
      </p:nvGrpSpPr>
      <p:grpSpPr>
        <a:xfrm>
          <a:off x="0" y="0"/>
          <a:ext cx="0" cy="0"/>
          <a:chOff x="0" y="0"/>
          <a:chExt cx="0" cy="0"/>
        </a:xfrm>
      </p:grpSpPr>
      <p:sp>
        <p:nvSpPr>
          <p:cNvPr id="191" name="Google Shape;191;p38"/>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92" name="Google Shape;192;p38"/>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93" name="Google Shape;193;p38"/>
          <p:cNvSpPr txBox="1"/>
          <p:nvPr>
            <p:ph type="title"/>
          </p:nvPr>
        </p:nvSpPr>
        <p:spPr>
          <a:xfrm>
            <a:off x="457200" y="205978"/>
            <a:ext cx="8229600" cy="857400"/>
          </a:xfrm>
          <a:prstGeom prst="rect">
            <a:avLst/>
          </a:prstGeom>
        </p:spPr>
        <p:txBody>
          <a:bodyPr anchorCtr="0" anchor="ctr" bIns="68575" lIns="68575" spcFirstLastPara="1" rIns="68575" wrap="square" tIns="685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4" name="Google Shape;194;p38"/>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5" name="Google Shape;195;p38"/>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196" name="Google Shape;196;p38"/>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två kolumner 3">
  <p:cSld name="TITLE_AND_TWO_COLUMNS_3">
    <p:spTree>
      <p:nvGrpSpPr>
        <p:cNvPr id="197" name="Shape 197"/>
        <p:cNvGrpSpPr/>
        <p:nvPr/>
      </p:nvGrpSpPr>
      <p:grpSpPr>
        <a:xfrm>
          <a:off x="0" y="0"/>
          <a:ext cx="0" cy="0"/>
          <a:chOff x="0" y="0"/>
          <a:chExt cx="0" cy="0"/>
        </a:xfrm>
      </p:grpSpPr>
      <p:sp>
        <p:nvSpPr>
          <p:cNvPr id="198" name="Google Shape;198;p39"/>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99" name="Google Shape;199;p39"/>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00" name="Google Shape;200;p39"/>
          <p:cNvSpPr txBox="1"/>
          <p:nvPr>
            <p:ph type="title"/>
          </p:nvPr>
        </p:nvSpPr>
        <p:spPr>
          <a:xfrm>
            <a:off x="457200" y="205978"/>
            <a:ext cx="8229600" cy="857400"/>
          </a:xfrm>
          <a:prstGeom prst="rect">
            <a:avLst/>
          </a:prstGeom>
        </p:spPr>
        <p:txBody>
          <a:bodyPr anchorCtr="0" anchor="ctr" bIns="68575" lIns="68575" spcFirstLastPara="1" rIns="68575" wrap="square" tIns="685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1" name="Google Shape;201;p39"/>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2" name="Google Shape;202;p39"/>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203" name="Google Shape;203;p39"/>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White">
  <p:cSld name="CUSTOM_1">
    <p:spTree>
      <p:nvGrpSpPr>
        <p:cNvPr id="204" name="Shape 204"/>
        <p:cNvGrpSpPr/>
        <p:nvPr/>
      </p:nvGrpSpPr>
      <p:grpSpPr>
        <a:xfrm>
          <a:off x="0" y="0"/>
          <a:ext cx="0" cy="0"/>
          <a:chOff x="0" y="0"/>
          <a:chExt cx="0" cy="0"/>
        </a:xfrm>
      </p:grpSpPr>
      <p:pic>
        <p:nvPicPr>
          <p:cNvPr id="205" name="Google Shape;205;p40"/>
          <p:cNvPicPr preferRelativeResize="0"/>
          <p:nvPr/>
        </p:nvPicPr>
        <p:blipFill>
          <a:blip r:embed="rId2">
            <a:alphaModFix amt="3000"/>
          </a:blip>
          <a:stretch>
            <a:fillRect/>
          </a:stretch>
        </p:blipFill>
        <p:spPr>
          <a:xfrm>
            <a:off x="2000250" y="0"/>
            <a:ext cx="5143498" cy="5143498"/>
          </a:xfrm>
          <a:prstGeom prst="rect">
            <a:avLst/>
          </a:prstGeom>
          <a:noFill/>
          <a:ln>
            <a:noFill/>
          </a:ln>
        </p:spPr>
      </p:pic>
      <p:sp>
        <p:nvSpPr>
          <p:cNvPr id="206" name="Google Shape;206;p40"/>
          <p:cNvSpPr txBox="1"/>
          <p:nvPr>
            <p:ph type="title"/>
          </p:nvPr>
        </p:nvSpPr>
        <p:spPr>
          <a:xfrm>
            <a:off x="457200" y="205978"/>
            <a:ext cx="8229600" cy="857400"/>
          </a:xfrm>
          <a:prstGeom prst="rect">
            <a:avLst/>
          </a:prstGeom>
        </p:spPr>
        <p:txBody>
          <a:bodyPr anchorCtr="0" anchor="t" bIns="68575" lIns="68575" spcFirstLastPara="1" rIns="68575" wrap="square" tIns="68575">
            <a:noAutofit/>
          </a:bodyPr>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 name="Google Shape;207;p4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2" name="Shape 22"/>
        <p:cNvGrpSpPr/>
        <p:nvPr/>
      </p:nvGrpSpPr>
      <p:grpSpPr>
        <a:xfrm>
          <a:off x="0" y="0"/>
          <a:ext cx="0" cy="0"/>
          <a:chOff x="0" y="0"/>
          <a:chExt cx="0" cy="0"/>
        </a:xfrm>
      </p:grpSpPr>
      <p:sp>
        <p:nvSpPr>
          <p:cNvPr id="23" name="Google Shape;23;p5"/>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4" name="Google Shape;24;p5"/>
          <p:cNvSpPr txBox="1"/>
          <p:nvPr>
            <p:ph idx="1" type="body"/>
          </p:nvPr>
        </p:nvSpPr>
        <p:spPr>
          <a:xfrm>
            <a:off x="257175" y="1285669"/>
            <a:ext cx="8629800" cy="30135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25" name="Google Shape;25;p5"/>
          <p:cNvSpPr txBox="1"/>
          <p:nvPr>
            <p:ph idx="2"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8" name="Shape 208"/>
        <p:cNvGrpSpPr/>
        <p:nvPr/>
      </p:nvGrpSpPr>
      <p:grpSpPr>
        <a:xfrm>
          <a:off x="0" y="0"/>
          <a:ext cx="0" cy="0"/>
          <a:chOff x="0" y="0"/>
          <a:chExt cx="0" cy="0"/>
        </a:xfrm>
      </p:grpSpPr>
      <p:sp>
        <p:nvSpPr>
          <p:cNvPr id="209" name="Google Shape;209;p41"/>
          <p:cNvSpPr txBox="1"/>
          <p:nvPr>
            <p:ph type="title"/>
          </p:nvPr>
        </p:nvSpPr>
        <p:spPr>
          <a:xfrm>
            <a:off x="311700" y="2150850"/>
            <a:ext cx="8520600" cy="841800"/>
          </a:xfrm>
          <a:prstGeom prst="rect">
            <a:avLst/>
          </a:prstGeom>
        </p:spPr>
        <p:txBody>
          <a:bodyPr anchorCtr="0" anchor="ctr" bIns="68575" lIns="68575" spcFirstLastPara="1" rIns="68575" wrap="square" tIns="6857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0" name="Google Shape;21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11" name="Shape 211"/>
        <p:cNvGrpSpPr/>
        <p:nvPr/>
      </p:nvGrpSpPr>
      <p:grpSpPr>
        <a:xfrm>
          <a:off x="0" y="0"/>
          <a:ext cx="0" cy="0"/>
          <a:chOff x="0" y="0"/>
          <a:chExt cx="0" cy="0"/>
        </a:xfrm>
      </p:grpSpPr>
      <p:sp>
        <p:nvSpPr>
          <p:cNvPr id="212" name="Google Shape;212;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3" name="Google Shape;213;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4" name="Google Shape;214;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sv"/>
              <a:t>‹#›</a:t>
            </a:fld>
            <a:endParaRPr/>
          </a:p>
        </p:txBody>
      </p:sp>
      <p:sp>
        <p:nvSpPr>
          <p:cNvPr id="215" name="Google Shape;215;p42"/>
          <p:cNvSpPr txBox="1"/>
          <p:nvPr>
            <p:ph type="title"/>
          </p:nvPr>
        </p:nvSpPr>
        <p:spPr>
          <a:xfrm>
            <a:off x="321845" y="-5891"/>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216" name="Google Shape;216;p42"/>
          <p:cNvPicPr preferRelativeResize="0"/>
          <p:nvPr/>
        </p:nvPicPr>
        <p:blipFill rotWithShape="1">
          <a:blip r:embed="rId2">
            <a:alphaModFix/>
          </a:blip>
          <a:srcRect b="0" l="0" r="0" t="0"/>
          <a:stretch/>
        </p:blipFill>
        <p:spPr>
          <a:xfrm>
            <a:off x="0" y="0"/>
            <a:ext cx="9143998" cy="5143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17" name="Shape 217"/>
        <p:cNvGrpSpPr/>
        <p:nvPr/>
      </p:nvGrpSpPr>
      <p:grpSpPr>
        <a:xfrm>
          <a:off x="0" y="0"/>
          <a:ext cx="0" cy="0"/>
          <a:chOff x="0" y="0"/>
          <a:chExt cx="0" cy="0"/>
        </a:xfrm>
      </p:grpSpPr>
      <p:sp>
        <p:nvSpPr>
          <p:cNvPr id="218" name="Google Shape;21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
              <a:t>‹#›</a:t>
            </a:fld>
            <a:endParaRPr/>
          </a:p>
        </p:txBody>
      </p:sp>
      <p:pic>
        <p:nvPicPr>
          <p:cNvPr id="219" name="Google Shape;219;p43"/>
          <p:cNvPicPr preferRelativeResize="0"/>
          <p:nvPr/>
        </p:nvPicPr>
        <p:blipFill>
          <a:blip r:embed="rId2">
            <a:alphaModFix/>
          </a:blip>
          <a:stretch>
            <a:fillRect/>
          </a:stretch>
        </p:blipFill>
        <p:spPr>
          <a:xfrm>
            <a:off x="0" y="-43400"/>
            <a:ext cx="9144000" cy="1147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Layout_1_1">
    <p:spTree>
      <p:nvGrpSpPr>
        <p:cNvPr id="227" name="Shape 227"/>
        <p:cNvGrpSpPr/>
        <p:nvPr/>
      </p:nvGrpSpPr>
      <p:grpSpPr>
        <a:xfrm>
          <a:off x="0" y="0"/>
          <a:ext cx="0" cy="0"/>
          <a:chOff x="0" y="0"/>
          <a:chExt cx="0" cy="0"/>
        </a:xfrm>
      </p:grpSpPr>
      <p:pic>
        <p:nvPicPr>
          <p:cNvPr id="228" name="Google Shape;228;p45"/>
          <p:cNvPicPr preferRelativeResize="0"/>
          <p:nvPr/>
        </p:nvPicPr>
        <p:blipFill rotWithShape="1">
          <a:blip r:embed="rId2">
            <a:alphaModFix/>
          </a:blip>
          <a:srcRect b="0" l="0" r="0" t="0"/>
          <a:stretch/>
        </p:blipFill>
        <p:spPr>
          <a:xfrm>
            <a:off x="0" y="0"/>
            <a:ext cx="9143994" cy="5143500"/>
          </a:xfrm>
          <a:prstGeom prst="rect">
            <a:avLst/>
          </a:prstGeom>
          <a:noFill/>
          <a:ln>
            <a:noFill/>
          </a:ln>
        </p:spPr>
      </p:pic>
      <p:sp>
        <p:nvSpPr>
          <p:cNvPr id="229" name="Google Shape;229;p45"/>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pic>
        <p:nvPicPr>
          <p:cNvPr id="230" name="Google Shape;230;p45"/>
          <p:cNvPicPr preferRelativeResize="0"/>
          <p:nvPr/>
        </p:nvPicPr>
        <p:blipFill rotWithShape="1">
          <a:blip r:embed="rId3">
            <a:alphaModFix/>
          </a:blip>
          <a:srcRect b="0" l="0" r="0" t="0"/>
          <a:stretch/>
        </p:blipFill>
        <p:spPr>
          <a:xfrm>
            <a:off x="6484455" y="4437751"/>
            <a:ext cx="2055900" cy="326576"/>
          </a:xfrm>
          <a:prstGeom prst="rect">
            <a:avLst/>
          </a:prstGeom>
          <a:noFill/>
          <a:ln>
            <a:noFill/>
          </a:ln>
        </p:spPr>
      </p:pic>
      <p:sp>
        <p:nvSpPr>
          <p:cNvPr id="231" name="Google Shape;231;p45"/>
          <p:cNvSpPr txBox="1"/>
          <p:nvPr>
            <p:ph type="title"/>
          </p:nvPr>
        </p:nvSpPr>
        <p:spPr>
          <a:xfrm>
            <a:off x="623850" y="1620575"/>
            <a:ext cx="7969800" cy="1034400"/>
          </a:xfrm>
          <a:prstGeom prst="rect">
            <a:avLst/>
          </a:prstGeom>
        </p:spPr>
        <p:txBody>
          <a:bodyPr anchorCtr="0" anchor="b" bIns="68575" lIns="68575" spcFirstLastPara="1" rIns="68575" wrap="square" tIns="68575">
            <a:noAutofit/>
          </a:bodyPr>
          <a:lstStyle>
            <a:lvl1pPr lvl="0" rtl="0">
              <a:spcBef>
                <a:spcPts val="0"/>
              </a:spcBef>
              <a:spcAft>
                <a:spcPts val="0"/>
              </a:spcAft>
              <a:buNone/>
              <a:defRPr b="0" sz="400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p:txBody>
      </p:sp>
      <p:sp>
        <p:nvSpPr>
          <p:cNvPr id="232" name="Google Shape;232;p45"/>
          <p:cNvSpPr txBox="1"/>
          <p:nvPr>
            <p:ph idx="1" type="subTitle"/>
          </p:nvPr>
        </p:nvSpPr>
        <p:spPr>
          <a:xfrm>
            <a:off x="623850" y="2665575"/>
            <a:ext cx="6838200" cy="60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b="1" sz="1800">
                <a:solidFill>
                  <a:srgbClr val="FFFFFF"/>
                </a:solidFill>
                <a:latin typeface="Century Gothic"/>
                <a:ea typeface="Century Gothic"/>
                <a:cs typeface="Century Gothic"/>
                <a:sym typeface="Century Gothic"/>
              </a:defRPr>
            </a:lvl2pPr>
            <a:lvl3pPr lvl="2" rtl="0">
              <a:spcBef>
                <a:spcPts val="0"/>
              </a:spcBef>
              <a:spcAft>
                <a:spcPts val="0"/>
              </a:spcAft>
              <a:buNone/>
              <a:defRPr b="1" sz="1800">
                <a:solidFill>
                  <a:srgbClr val="FFFFFF"/>
                </a:solidFill>
                <a:latin typeface="Century Gothic"/>
                <a:ea typeface="Century Gothic"/>
                <a:cs typeface="Century Gothic"/>
                <a:sym typeface="Century Gothic"/>
              </a:defRPr>
            </a:lvl3pPr>
            <a:lvl4pPr lvl="3" rtl="0">
              <a:spcBef>
                <a:spcPts val="0"/>
              </a:spcBef>
              <a:spcAft>
                <a:spcPts val="0"/>
              </a:spcAft>
              <a:buNone/>
              <a:defRPr b="1" sz="1800">
                <a:solidFill>
                  <a:srgbClr val="FFFFFF"/>
                </a:solidFill>
                <a:latin typeface="Century Gothic"/>
                <a:ea typeface="Century Gothic"/>
                <a:cs typeface="Century Gothic"/>
                <a:sym typeface="Century Gothic"/>
              </a:defRPr>
            </a:lvl4pPr>
            <a:lvl5pPr lvl="4" rtl="0">
              <a:spcBef>
                <a:spcPts val="0"/>
              </a:spcBef>
              <a:spcAft>
                <a:spcPts val="0"/>
              </a:spcAft>
              <a:buNone/>
              <a:defRPr b="1" sz="1800">
                <a:solidFill>
                  <a:srgbClr val="FFFFFF"/>
                </a:solidFill>
                <a:latin typeface="Century Gothic"/>
                <a:ea typeface="Century Gothic"/>
                <a:cs typeface="Century Gothic"/>
                <a:sym typeface="Century Gothic"/>
              </a:defRPr>
            </a:lvl5pPr>
            <a:lvl6pPr lvl="5" rtl="0">
              <a:spcBef>
                <a:spcPts val="0"/>
              </a:spcBef>
              <a:spcAft>
                <a:spcPts val="0"/>
              </a:spcAft>
              <a:buNone/>
              <a:defRPr b="1" sz="1800">
                <a:solidFill>
                  <a:srgbClr val="FFFFFF"/>
                </a:solidFill>
                <a:latin typeface="Century Gothic"/>
                <a:ea typeface="Century Gothic"/>
                <a:cs typeface="Century Gothic"/>
                <a:sym typeface="Century Gothic"/>
              </a:defRPr>
            </a:lvl6pPr>
            <a:lvl7pPr lvl="6" rtl="0">
              <a:spcBef>
                <a:spcPts val="0"/>
              </a:spcBef>
              <a:spcAft>
                <a:spcPts val="0"/>
              </a:spcAft>
              <a:buNone/>
              <a:defRPr b="1" sz="1800">
                <a:solidFill>
                  <a:srgbClr val="FFFFFF"/>
                </a:solidFill>
                <a:latin typeface="Century Gothic"/>
                <a:ea typeface="Century Gothic"/>
                <a:cs typeface="Century Gothic"/>
                <a:sym typeface="Century Gothic"/>
              </a:defRPr>
            </a:lvl7pPr>
            <a:lvl8pPr lvl="7" rtl="0">
              <a:spcBef>
                <a:spcPts val="0"/>
              </a:spcBef>
              <a:spcAft>
                <a:spcPts val="0"/>
              </a:spcAft>
              <a:buNone/>
              <a:defRPr b="1" sz="1800">
                <a:solidFill>
                  <a:srgbClr val="FFFFFF"/>
                </a:solidFill>
                <a:latin typeface="Century Gothic"/>
                <a:ea typeface="Century Gothic"/>
                <a:cs typeface="Century Gothic"/>
                <a:sym typeface="Century Gothic"/>
              </a:defRPr>
            </a:lvl8pPr>
            <a:lvl9pPr lvl="8" rtl="0">
              <a:spcBef>
                <a:spcPts val="0"/>
              </a:spcBef>
              <a:spcAft>
                <a:spcPts val="0"/>
              </a:spcAft>
              <a:buNone/>
              <a:defRPr b="1" sz="1800">
                <a:solidFill>
                  <a:srgbClr val="FFFFFF"/>
                </a:solidFill>
                <a:latin typeface="Century Gothic"/>
                <a:ea typeface="Century Gothic"/>
                <a:cs typeface="Century Gothic"/>
                <a:sym typeface="Century Gothic"/>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3" name="Shape 233"/>
        <p:cNvGrpSpPr/>
        <p:nvPr/>
      </p:nvGrpSpPr>
      <p:grpSpPr>
        <a:xfrm>
          <a:off x="0" y="0"/>
          <a:ext cx="0" cy="0"/>
          <a:chOff x="0" y="0"/>
          <a:chExt cx="0" cy="0"/>
        </a:xfrm>
      </p:grpSpPr>
      <p:sp>
        <p:nvSpPr>
          <p:cNvPr id="234" name="Google Shape;234;p46"/>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5" name="Google Shape;235;p46"/>
          <p:cNvSpPr txBox="1"/>
          <p:nvPr>
            <p:ph idx="1" type="body"/>
          </p:nvPr>
        </p:nvSpPr>
        <p:spPr>
          <a:xfrm>
            <a:off x="257175" y="838200"/>
            <a:ext cx="8629800" cy="3614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6" name="Shape 236"/>
        <p:cNvGrpSpPr/>
        <p:nvPr/>
      </p:nvGrpSpPr>
      <p:grpSpPr>
        <a:xfrm>
          <a:off x="0" y="0"/>
          <a:ext cx="0" cy="0"/>
          <a:chOff x="0" y="0"/>
          <a:chExt cx="0" cy="0"/>
        </a:xfrm>
      </p:grpSpPr>
      <p:sp>
        <p:nvSpPr>
          <p:cNvPr id="237" name="Google Shape;237;p47"/>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238" name="Shape 238"/>
        <p:cNvGrpSpPr/>
        <p:nvPr/>
      </p:nvGrpSpPr>
      <p:grpSpPr>
        <a:xfrm>
          <a:off x="0" y="0"/>
          <a:ext cx="0" cy="0"/>
          <a:chOff x="0" y="0"/>
          <a:chExt cx="0" cy="0"/>
        </a:xfrm>
      </p:grpSpPr>
      <p:sp>
        <p:nvSpPr>
          <p:cNvPr id="239" name="Google Shape;239;p48"/>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40" name="Google Shape;240;p48"/>
          <p:cNvSpPr txBox="1"/>
          <p:nvPr>
            <p:ph idx="1" type="body"/>
          </p:nvPr>
        </p:nvSpPr>
        <p:spPr>
          <a:xfrm>
            <a:off x="257175" y="838200"/>
            <a:ext cx="3690600" cy="3614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9pPr>
          </a:lstStyle>
          <a:p/>
        </p:txBody>
      </p:sp>
      <p:sp>
        <p:nvSpPr>
          <p:cNvPr id="241" name="Google Shape;241;p48"/>
          <p:cNvSpPr txBox="1"/>
          <p:nvPr>
            <p:ph idx="2" type="body"/>
          </p:nvPr>
        </p:nvSpPr>
        <p:spPr>
          <a:xfrm>
            <a:off x="4752975" y="838200"/>
            <a:ext cx="3690600" cy="3614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howMasterSp="0">
  <p:cSld name="Section Break v1">
    <p:bg>
      <p:bgPr>
        <a:gradFill>
          <a:gsLst>
            <a:gs pos="0">
              <a:schemeClr val="accent1"/>
            </a:gs>
            <a:gs pos="91000">
              <a:schemeClr val="accent2"/>
            </a:gs>
            <a:gs pos="100000">
              <a:schemeClr val="accent2"/>
            </a:gs>
          </a:gsLst>
          <a:lin ang="2399891" scaled="0"/>
        </a:gradFill>
      </p:bgPr>
    </p:bg>
    <p:spTree>
      <p:nvGrpSpPr>
        <p:cNvPr id="242" name="Shape 242"/>
        <p:cNvGrpSpPr/>
        <p:nvPr/>
      </p:nvGrpSpPr>
      <p:grpSpPr>
        <a:xfrm>
          <a:off x="0" y="0"/>
          <a:ext cx="0" cy="0"/>
          <a:chOff x="0" y="0"/>
          <a:chExt cx="0" cy="0"/>
        </a:xfrm>
      </p:grpSpPr>
      <p:pic>
        <p:nvPicPr>
          <p:cNvPr id="243" name="Google Shape;243;p49"/>
          <p:cNvPicPr preferRelativeResize="0"/>
          <p:nvPr/>
        </p:nvPicPr>
        <p:blipFill rotWithShape="1">
          <a:blip r:embed="rId2">
            <a:alphaModFix/>
          </a:blip>
          <a:srcRect b="0" l="0" r="0" t="0"/>
          <a:stretch/>
        </p:blipFill>
        <p:spPr>
          <a:xfrm>
            <a:off x="6484455" y="4437751"/>
            <a:ext cx="2055900" cy="326577"/>
          </a:xfrm>
          <a:prstGeom prst="rect">
            <a:avLst/>
          </a:prstGeom>
          <a:noFill/>
          <a:ln>
            <a:noFill/>
          </a:ln>
        </p:spPr>
      </p:pic>
      <p:sp>
        <p:nvSpPr>
          <p:cNvPr id="244" name="Google Shape;244;p49"/>
          <p:cNvSpPr txBox="1"/>
          <p:nvPr>
            <p:ph type="title"/>
          </p:nvPr>
        </p:nvSpPr>
        <p:spPr>
          <a:xfrm>
            <a:off x="623850" y="1620575"/>
            <a:ext cx="6838200" cy="1034400"/>
          </a:xfrm>
          <a:prstGeom prst="rect">
            <a:avLst/>
          </a:prstGeom>
        </p:spPr>
        <p:txBody>
          <a:bodyPr anchorCtr="0" anchor="b" bIns="68575" lIns="68575" spcFirstLastPara="1" rIns="68575" wrap="square" tIns="68575">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49"/>
          <p:cNvSpPr txBox="1"/>
          <p:nvPr>
            <p:ph idx="1" type="subTitle"/>
          </p:nvPr>
        </p:nvSpPr>
        <p:spPr>
          <a:xfrm>
            <a:off x="623850" y="2665575"/>
            <a:ext cx="6838200" cy="60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b="1" sz="1400">
                <a:solidFill>
                  <a:srgbClr val="FFFFFF"/>
                </a:solidFill>
                <a:latin typeface="Century Gothic"/>
                <a:ea typeface="Century Gothic"/>
                <a:cs typeface="Century Gothic"/>
                <a:sym typeface="Century Gothic"/>
              </a:defRPr>
            </a:lvl2pPr>
            <a:lvl3pPr lvl="2" rtl="0">
              <a:spcBef>
                <a:spcPts val="0"/>
              </a:spcBef>
              <a:spcAft>
                <a:spcPts val="0"/>
              </a:spcAft>
              <a:buNone/>
              <a:defRPr b="1" sz="1400">
                <a:solidFill>
                  <a:srgbClr val="FFFFFF"/>
                </a:solidFill>
                <a:latin typeface="Century Gothic"/>
                <a:ea typeface="Century Gothic"/>
                <a:cs typeface="Century Gothic"/>
                <a:sym typeface="Century Gothic"/>
              </a:defRPr>
            </a:lvl3pPr>
            <a:lvl4pPr lvl="3" rtl="0">
              <a:spcBef>
                <a:spcPts val="0"/>
              </a:spcBef>
              <a:spcAft>
                <a:spcPts val="0"/>
              </a:spcAft>
              <a:buNone/>
              <a:defRPr b="1" sz="1400">
                <a:solidFill>
                  <a:srgbClr val="FFFFFF"/>
                </a:solidFill>
                <a:latin typeface="Century Gothic"/>
                <a:ea typeface="Century Gothic"/>
                <a:cs typeface="Century Gothic"/>
                <a:sym typeface="Century Gothic"/>
              </a:defRPr>
            </a:lvl4pPr>
            <a:lvl5pPr lvl="4" rtl="0">
              <a:spcBef>
                <a:spcPts val="0"/>
              </a:spcBef>
              <a:spcAft>
                <a:spcPts val="0"/>
              </a:spcAft>
              <a:buNone/>
              <a:defRPr b="1" sz="1400">
                <a:solidFill>
                  <a:srgbClr val="FFFFFF"/>
                </a:solidFill>
                <a:latin typeface="Century Gothic"/>
                <a:ea typeface="Century Gothic"/>
                <a:cs typeface="Century Gothic"/>
                <a:sym typeface="Century Gothic"/>
              </a:defRPr>
            </a:lvl5pPr>
            <a:lvl6pPr lvl="5" rtl="0">
              <a:spcBef>
                <a:spcPts val="0"/>
              </a:spcBef>
              <a:spcAft>
                <a:spcPts val="0"/>
              </a:spcAft>
              <a:buNone/>
              <a:defRPr b="1" sz="1400">
                <a:solidFill>
                  <a:srgbClr val="FFFFFF"/>
                </a:solidFill>
                <a:latin typeface="Century Gothic"/>
                <a:ea typeface="Century Gothic"/>
                <a:cs typeface="Century Gothic"/>
                <a:sym typeface="Century Gothic"/>
              </a:defRPr>
            </a:lvl6pPr>
            <a:lvl7pPr lvl="6" rtl="0">
              <a:spcBef>
                <a:spcPts val="0"/>
              </a:spcBef>
              <a:spcAft>
                <a:spcPts val="0"/>
              </a:spcAft>
              <a:buNone/>
              <a:defRPr b="1" sz="1400">
                <a:solidFill>
                  <a:srgbClr val="FFFFFF"/>
                </a:solidFill>
                <a:latin typeface="Century Gothic"/>
                <a:ea typeface="Century Gothic"/>
                <a:cs typeface="Century Gothic"/>
                <a:sym typeface="Century Gothic"/>
              </a:defRPr>
            </a:lvl7pPr>
            <a:lvl8pPr lvl="7" rtl="0">
              <a:spcBef>
                <a:spcPts val="0"/>
              </a:spcBef>
              <a:spcAft>
                <a:spcPts val="0"/>
              </a:spcAft>
              <a:buNone/>
              <a:defRPr b="1" sz="1400">
                <a:solidFill>
                  <a:srgbClr val="FFFFFF"/>
                </a:solidFill>
                <a:latin typeface="Century Gothic"/>
                <a:ea typeface="Century Gothic"/>
                <a:cs typeface="Century Gothic"/>
                <a:sym typeface="Century Gothic"/>
              </a:defRPr>
            </a:lvl8pPr>
            <a:lvl9pPr lvl="8" rtl="0">
              <a:spcBef>
                <a:spcPts val="0"/>
              </a:spcBef>
              <a:spcAft>
                <a:spcPts val="0"/>
              </a:spcAft>
              <a:buNone/>
              <a:defRPr b="1" sz="1400">
                <a:solidFill>
                  <a:srgbClr val="FFFFFF"/>
                </a:solidFill>
                <a:latin typeface="Century Gothic"/>
                <a:ea typeface="Century Gothic"/>
                <a:cs typeface="Century Gothic"/>
                <a:sym typeface="Century Gothic"/>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creenshot">
  <p:cSld name="Content and Screenshot">
    <p:spTree>
      <p:nvGrpSpPr>
        <p:cNvPr id="246" name="Shape 246"/>
        <p:cNvGrpSpPr/>
        <p:nvPr/>
      </p:nvGrpSpPr>
      <p:grpSpPr>
        <a:xfrm>
          <a:off x="0" y="0"/>
          <a:ext cx="0" cy="0"/>
          <a:chOff x="0" y="0"/>
          <a:chExt cx="0" cy="0"/>
        </a:xfrm>
      </p:grpSpPr>
      <p:sp>
        <p:nvSpPr>
          <p:cNvPr id="247" name="Google Shape;247;p50"/>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248" name="Google Shape;248;p50"/>
          <p:cNvPicPr preferRelativeResize="0"/>
          <p:nvPr/>
        </p:nvPicPr>
        <p:blipFill rotWithShape="1">
          <a:blip r:embed="rId2">
            <a:alphaModFix/>
          </a:blip>
          <a:srcRect b="0" l="0" r="0" t="0"/>
          <a:stretch/>
        </p:blipFill>
        <p:spPr>
          <a:xfrm>
            <a:off x="3864959" y="970961"/>
            <a:ext cx="5279041" cy="3084556"/>
          </a:xfrm>
          <a:prstGeom prst="rect">
            <a:avLst/>
          </a:prstGeom>
          <a:noFill/>
          <a:ln>
            <a:noFill/>
          </a:ln>
        </p:spPr>
      </p:pic>
      <p:sp>
        <p:nvSpPr>
          <p:cNvPr id="249" name="Google Shape;249;p50"/>
          <p:cNvSpPr/>
          <p:nvPr>
            <p:ph idx="2" type="pic"/>
          </p:nvPr>
        </p:nvSpPr>
        <p:spPr>
          <a:xfrm>
            <a:off x="4724400" y="1364672"/>
            <a:ext cx="3456300" cy="2182200"/>
          </a:xfrm>
          <a:prstGeom prst="rect">
            <a:avLst/>
          </a:prstGeom>
          <a:noFill/>
          <a:ln>
            <a:noFill/>
          </a:ln>
        </p:spPr>
        <p:txBody>
          <a:bodyPr anchorCtr="0" anchor="ctr" bIns="68575" lIns="68575" spcFirstLastPara="1" rIns="68575" wrap="square" tIns="68575">
            <a:noAutofit/>
          </a:bodyPr>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250" name="Google Shape;250;p50"/>
          <p:cNvSpPr txBox="1"/>
          <p:nvPr>
            <p:ph idx="1" type="body"/>
          </p:nvPr>
        </p:nvSpPr>
        <p:spPr>
          <a:xfrm>
            <a:off x="257175" y="838200"/>
            <a:ext cx="3690600" cy="36147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Custom Layout">
    <p:spTree>
      <p:nvGrpSpPr>
        <p:cNvPr id="251" name="Shape 2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26" name="Shape 26"/>
        <p:cNvGrpSpPr/>
        <p:nvPr/>
      </p:nvGrpSpPr>
      <p:grpSpPr>
        <a:xfrm>
          <a:off x="0" y="0"/>
          <a:ext cx="0" cy="0"/>
          <a:chOff x="0" y="0"/>
          <a:chExt cx="0" cy="0"/>
        </a:xfrm>
      </p:grpSpPr>
      <p:sp>
        <p:nvSpPr>
          <p:cNvPr id="27" name="Google Shape;27;p6"/>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8" name="Google Shape;28;p6"/>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29" name="Google Shape;29;p6"/>
          <p:cNvSpPr txBox="1"/>
          <p:nvPr>
            <p:ph idx="2" type="body"/>
          </p:nvPr>
        </p:nvSpPr>
        <p:spPr>
          <a:xfrm>
            <a:off x="257175" y="1285669"/>
            <a:ext cx="4117200" cy="30135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30" name="Google Shape;30;p6"/>
          <p:cNvSpPr txBox="1"/>
          <p:nvPr>
            <p:ph idx="3" type="body"/>
          </p:nvPr>
        </p:nvSpPr>
        <p:spPr>
          <a:xfrm>
            <a:off x="4769708" y="1285669"/>
            <a:ext cx="4117200" cy="30135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52"/>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4" name="Google Shape;254;p5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
  <p:cSld name="Title and 3 Column">
    <p:spTree>
      <p:nvGrpSpPr>
        <p:cNvPr id="31" name="Shape 31"/>
        <p:cNvGrpSpPr/>
        <p:nvPr/>
      </p:nvGrpSpPr>
      <p:grpSpPr>
        <a:xfrm>
          <a:off x="0" y="0"/>
          <a:ext cx="0" cy="0"/>
          <a:chOff x="0" y="0"/>
          <a:chExt cx="0" cy="0"/>
        </a:xfrm>
      </p:grpSpPr>
      <p:sp>
        <p:nvSpPr>
          <p:cNvPr id="32" name="Google Shape;32;p7"/>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3" name="Google Shape;33;p7"/>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34" name="Google Shape;34;p7"/>
          <p:cNvSpPr txBox="1"/>
          <p:nvPr>
            <p:ph idx="2" type="body"/>
          </p:nvPr>
        </p:nvSpPr>
        <p:spPr>
          <a:xfrm>
            <a:off x="257175" y="1285669"/>
            <a:ext cx="2673600" cy="30135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35" name="Google Shape;35;p7"/>
          <p:cNvSpPr txBox="1"/>
          <p:nvPr>
            <p:ph idx="3" type="body"/>
          </p:nvPr>
        </p:nvSpPr>
        <p:spPr>
          <a:xfrm>
            <a:off x="3235224" y="1285669"/>
            <a:ext cx="2673600" cy="30135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36" name="Google Shape;36;p7"/>
          <p:cNvSpPr txBox="1"/>
          <p:nvPr>
            <p:ph idx="4" type="body"/>
          </p:nvPr>
        </p:nvSpPr>
        <p:spPr>
          <a:xfrm>
            <a:off x="6213272" y="1285669"/>
            <a:ext cx="2673600" cy="30135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Layout - Color">
  <p:cSld name="Title and 2 Column Layout - Color">
    <p:spTree>
      <p:nvGrpSpPr>
        <p:cNvPr id="37" name="Shape 37"/>
        <p:cNvGrpSpPr/>
        <p:nvPr/>
      </p:nvGrpSpPr>
      <p:grpSpPr>
        <a:xfrm>
          <a:off x="0" y="0"/>
          <a:ext cx="0" cy="0"/>
          <a:chOff x="0" y="0"/>
          <a:chExt cx="0" cy="0"/>
        </a:xfrm>
      </p:grpSpPr>
      <p:sp>
        <p:nvSpPr>
          <p:cNvPr id="38" name="Google Shape;38;p8"/>
          <p:cNvSpPr/>
          <p:nvPr/>
        </p:nvSpPr>
        <p:spPr>
          <a:xfrm>
            <a:off x="257174" y="1240923"/>
            <a:ext cx="4117200" cy="663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39" name="Google Shape;39;p8"/>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0" name="Google Shape;40;p8"/>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1" name="Google Shape;41;p8"/>
          <p:cNvSpPr txBox="1"/>
          <p:nvPr>
            <p:ph idx="2" type="body"/>
          </p:nvPr>
        </p:nvSpPr>
        <p:spPr>
          <a:xfrm>
            <a:off x="257174" y="2038864"/>
            <a:ext cx="4117200" cy="25938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2" name="Google Shape;42;p8"/>
          <p:cNvSpPr txBox="1"/>
          <p:nvPr>
            <p:ph idx="3" type="body"/>
          </p:nvPr>
        </p:nvSpPr>
        <p:spPr>
          <a:xfrm>
            <a:off x="4769708" y="2038864"/>
            <a:ext cx="4117200" cy="25938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3" name="Google Shape;43;p8"/>
          <p:cNvSpPr txBox="1"/>
          <p:nvPr>
            <p:ph idx="4" type="body"/>
          </p:nvPr>
        </p:nvSpPr>
        <p:spPr>
          <a:xfrm>
            <a:off x="257176" y="1366604"/>
            <a:ext cx="4117200" cy="4116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4" name="Google Shape;44;p8"/>
          <p:cNvSpPr/>
          <p:nvPr/>
        </p:nvSpPr>
        <p:spPr>
          <a:xfrm>
            <a:off x="4769708" y="1240923"/>
            <a:ext cx="4117200" cy="663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45" name="Google Shape;45;p8"/>
          <p:cNvSpPr txBox="1"/>
          <p:nvPr>
            <p:ph idx="5" type="body"/>
          </p:nvPr>
        </p:nvSpPr>
        <p:spPr>
          <a:xfrm>
            <a:off x="4769709" y="1366604"/>
            <a:ext cx="4117200" cy="4116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 Layout - Color">
  <p:cSld name="Title and 3 Column Layout - Color">
    <p:spTree>
      <p:nvGrpSpPr>
        <p:cNvPr id="46" name="Shape 46"/>
        <p:cNvGrpSpPr/>
        <p:nvPr/>
      </p:nvGrpSpPr>
      <p:grpSpPr>
        <a:xfrm>
          <a:off x="0" y="0"/>
          <a:ext cx="0" cy="0"/>
          <a:chOff x="0" y="0"/>
          <a:chExt cx="0" cy="0"/>
        </a:xfrm>
      </p:grpSpPr>
      <p:sp>
        <p:nvSpPr>
          <p:cNvPr id="47" name="Google Shape;47;p9"/>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8" name="Google Shape;48;p9"/>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49" name="Google Shape;49;p9"/>
          <p:cNvSpPr txBox="1"/>
          <p:nvPr>
            <p:ph idx="2" type="body"/>
          </p:nvPr>
        </p:nvSpPr>
        <p:spPr>
          <a:xfrm>
            <a:off x="257175" y="2038864"/>
            <a:ext cx="2673600" cy="25938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50" name="Google Shape;50;p9"/>
          <p:cNvSpPr txBox="1"/>
          <p:nvPr>
            <p:ph idx="3" type="body"/>
          </p:nvPr>
        </p:nvSpPr>
        <p:spPr>
          <a:xfrm>
            <a:off x="3235224" y="2038864"/>
            <a:ext cx="2673600" cy="25938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51" name="Google Shape;51;p9"/>
          <p:cNvSpPr txBox="1"/>
          <p:nvPr>
            <p:ph idx="4" type="body"/>
          </p:nvPr>
        </p:nvSpPr>
        <p:spPr>
          <a:xfrm>
            <a:off x="6213272" y="2038864"/>
            <a:ext cx="2673600" cy="25938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52" name="Google Shape;52;p9"/>
          <p:cNvSpPr/>
          <p:nvPr/>
        </p:nvSpPr>
        <p:spPr>
          <a:xfrm>
            <a:off x="257174" y="1240923"/>
            <a:ext cx="2673600" cy="663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53" name="Google Shape;53;p9"/>
          <p:cNvSpPr txBox="1"/>
          <p:nvPr>
            <p:ph idx="5" type="body"/>
          </p:nvPr>
        </p:nvSpPr>
        <p:spPr>
          <a:xfrm>
            <a:off x="257176" y="1366604"/>
            <a:ext cx="2673600" cy="4116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54" name="Google Shape;54;p9"/>
          <p:cNvSpPr/>
          <p:nvPr/>
        </p:nvSpPr>
        <p:spPr>
          <a:xfrm>
            <a:off x="3235224" y="1240923"/>
            <a:ext cx="2673600" cy="663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55" name="Google Shape;55;p9"/>
          <p:cNvSpPr txBox="1"/>
          <p:nvPr>
            <p:ph idx="6" type="body"/>
          </p:nvPr>
        </p:nvSpPr>
        <p:spPr>
          <a:xfrm>
            <a:off x="3235225" y="1366604"/>
            <a:ext cx="2673600" cy="4116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56" name="Google Shape;56;p9"/>
          <p:cNvSpPr/>
          <p:nvPr/>
        </p:nvSpPr>
        <p:spPr>
          <a:xfrm>
            <a:off x="6213271" y="1240923"/>
            <a:ext cx="2673600" cy="663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57" name="Google Shape;57;p9"/>
          <p:cNvSpPr txBox="1"/>
          <p:nvPr>
            <p:ph idx="7" type="body"/>
          </p:nvPr>
        </p:nvSpPr>
        <p:spPr>
          <a:xfrm>
            <a:off x="6213273" y="1366604"/>
            <a:ext cx="2673600" cy="4116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umn - Icons">
  <p:cSld name="Title, 3 Column - Icons">
    <p:spTree>
      <p:nvGrpSpPr>
        <p:cNvPr id="58" name="Shape 58"/>
        <p:cNvGrpSpPr/>
        <p:nvPr/>
      </p:nvGrpSpPr>
      <p:grpSpPr>
        <a:xfrm>
          <a:off x="0" y="0"/>
          <a:ext cx="0" cy="0"/>
          <a:chOff x="0" y="0"/>
          <a:chExt cx="0" cy="0"/>
        </a:xfrm>
      </p:grpSpPr>
      <p:sp>
        <p:nvSpPr>
          <p:cNvPr id="59" name="Google Shape;59;p10"/>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0"/>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61" name="Google Shape;61;p10"/>
          <p:cNvSpPr txBox="1"/>
          <p:nvPr>
            <p:ph idx="2" type="body"/>
          </p:nvPr>
        </p:nvSpPr>
        <p:spPr>
          <a:xfrm>
            <a:off x="598822" y="2951018"/>
            <a:ext cx="2209500" cy="533400"/>
          </a:xfrm>
          <a:prstGeom prst="rect">
            <a:avLst/>
          </a:prstGeom>
          <a:noFill/>
          <a:ln>
            <a:noFill/>
          </a:ln>
        </p:spPr>
        <p:txBody>
          <a:bodyPr anchorCtr="0" anchor="b" bIns="68575" lIns="68575" spcFirstLastPara="1" rIns="68575" wrap="square" tIns="68575">
            <a:noAutofit/>
          </a:bodyPr>
          <a:lstStyle>
            <a:lvl1pPr indent="-228600" lvl="0" marL="457200" marR="0" rtl="0" algn="ctr">
              <a:lnSpc>
                <a:spcPct val="90000"/>
              </a:lnSpc>
              <a:spcBef>
                <a:spcPts val="800"/>
              </a:spcBef>
              <a:spcAft>
                <a:spcPts val="0"/>
              </a:spcAft>
              <a:buClr>
                <a:schemeClr val="accent3"/>
              </a:buClr>
              <a:buSzPts val="1500"/>
              <a:buFont typeface="Arial"/>
              <a:buNone/>
              <a:defRPr b="1" i="0" sz="1500" u="none" cap="none" strike="noStrike">
                <a:solidFill>
                  <a:schemeClr val="dk2"/>
                </a:solidFill>
                <a:latin typeface="Century Gothic"/>
                <a:ea typeface="Century Gothic"/>
                <a:cs typeface="Century Gothic"/>
                <a:sym typeface="Century Gothic"/>
              </a:defRPr>
            </a:lvl1pPr>
            <a:lvl2pPr indent="-228600" lvl="1" marL="914400" marR="0" rtl="0" algn="ctr">
              <a:lnSpc>
                <a:spcPct val="90000"/>
              </a:lnSpc>
              <a:spcBef>
                <a:spcPts val="400"/>
              </a:spcBef>
              <a:spcAft>
                <a:spcPts val="0"/>
              </a:spcAft>
              <a:buClr>
                <a:schemeClr val="accent3"/>
              </a:buClr>
              <a:buSzPts val="1500"/>
              <a:buFont typeface="Arial"/>
              <a:buNone/>
              <a:defRPr b="0" i="0" sz="1500" u="none" cap="none" strike="noStrike">
                <a:solidFill>
                  <a:schemeClr val="dk2"/>
                </a:solidFill>
                <a:latin typeface="Century Gothic"/>
                <a:ea typeface="Century Gothic"/>
                <a:cs typeface="Century Gothic"/>
                <a:sym typeface="Century Gothic"/>
              </a:defRPr>
            </a:lvl2pPr>
            <a:lvl3pPr indent="-228600" lvl="2" marL="1371600" marR="0" rtl="0" algn="ctr">
              <a:lnSpc>
                <a:spcPct val="90000"/>
              </a:lnSpc>
              <a:spcBef>
                <a:spcPts val="400"/>
              </a:spcBef>
              <a:spcAft>
                <a:spcPts val="0"/>
              </a:spcAft>
              <a:buClr>
                <a:schemeClr val="accent3"/>
              </a:buClr>
              <a:buSzPts val="1400"/>
              <a:buFont typeface="Arial"/>
              <a:buNone/>
              <a:defRPr b="0" i="0" sz="1400" u="none" cap="none" strike="noStrike">
                <a:solidFill>
                  <a:schemeClr val="dk2"/>
                </a:solidFill>
                <a:latin typeface="Century Gothic"/>
                <a:ea typeface="Century Gothic"/>
                <a:cs typeface="Century Gothic"/>
                <a:sym typeface="Century Gothic"/>
              </a:defRPr>
            </a:lvl3pPr>
            <a:lvl4pPr indent="-228600" lvl="3" marL="1828800" marR="0" rtl="0" algn="ctr">
              <a:lnSpc>
                <a:spcPct val="90000"/>
              </a:lnSpc>
              <a:spcBef>
                <a:spcPts val="400"/>
              </a:spcBef>
              <a:spcAft>
                <a:spcPts val="0"/>
              </a:spcAft>
              <a:buClr>
                <a:schemeClr val="accent3"/>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228600" lvl="4" marL="2286000" marR="0" rtl="0" algn="ctr">
              <a:lnSpc>
                <a:spcPct val="90000"/>
              </a:lnSpc>
              <a:spcBef>
                <a:spcPts val="400"/>
              </a:spcBef>
              <a:spcAft>
                <a:spcPts val="0"/>
              </a:spcAft>
              <a:buClr>
                <a:schemeClr val="accent3"/>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62" name="Google Shape;62;p10"/>
          <p:cNvSpPr txBox="1"/>
          <p:nvPr>
            <p:ph idx="3" type="body"/>
          </p:nvPr>
        </p:nvSpPr>
        <p:spPr>
          <a:xfrm>
            <a:off x="3466630" y="2951018"/>
            <a:ext cx="2209500" cy="533400"/>
          </a:xfrm>
          <a:prstGeom prst="rect">
            <a:avLst/>
          </a:prstGeom>
          <a:noFill/>
          <a:ln>
            <a:noFill/>
          </a:ln>
        </p:spPr>
        <p:txBody>
          <a:bodyPr anchorCtr="0" anchor="b" bIns="68575" lIns="68575" spcFirstLastPara="1" rIns="68575" wrap="square" tIns="68575">
            <a:noAutofit/>
          </a:bodyPr>
          <a:lstStyle>
            <a:lvl1pPr indent="-228600" lvl="0" marL="457200" marR="0" rtl="0" algn="ctr">
              <a:lnSpc>
                <a:spcPct val="90000"/>
              </a:lnSpc>
              <a:spcBef>
                <a:spcPts val="800"/>
              </a:spcBef>
              <a:spcAft>
                <a:spcPts val="0"/>
              </a:spcAft>
              <a:buClr>
                <a:schemeClr val="accent3"/>
              </a:buClr>
              <a:buSzPts val="1500"/>
              <a:buFont typeface="Arial"/>
              <a:buNone/>
              <a:defRPr b="1" i="0" sz="1500" u="none" cap="none" strike="noStrike">
                <a:solidFill>
                  <a:schemeClr val="dk2"/>
                </a:solidFill>
                <a:latin typeface="Century Gothic"/>
                <a:ea typeface="Century Gothic"/>
                <a:cs typeface="Century Gothic"/>
                <a:sym typeface="Century Gothic"/>
              </a:defRPr>
            </a:lvl1pPr>
            <a:lvl2pPr indent="-228600" lvl="1" marL="914400" marR="0" rtl="0" algn="ctr">
              <a:lnSpc>
                <a:spcPct val="90000"/>
              </a:lnSpc>
              <a:spcBef>
                <a:spcPts val="400"/>
              </a:spcBef>
              <a:spcAft>
                <a:spcPts val="0"/>
              </a:spcAft>
              <a:buClr>
                <a:schemeClr val="accent3"/>
              </a:buClr>
              <a:buSzPts val="1500"/>
              <a:buFont typeface="Century Gothic"/>
              <a:buNone/>
              <a:defRPr b="0" i="0" sz="1500" u="none" cap="none" strike="noStrike">
                <a:solidFill>
                  <a:schemeClr val="dk2"/>
                </a:solidFill>
                <a:latin typeface="Century Gothic"/>
                <a:ea typeface="Century Gothic"/>
                <a:cs typeface="Century Gothic"/>
                <a:sym typeface="Century Gothic"/>
              </a:defRPr>
            </a:lvl2pPr>
            <a:lvl3pPr indent="-228600" lvl="2" marL="1371600" marR="0" rtl="0" algn="ctr">
              <a:lnSpc>
                <a:spcPct val="90000"/>
              </a:lnSpc>
              <a:spcBef>
                <a:spcPts val="400"/>
              </a:spcBef>
              <a:spcAft>
                <a:spcPts val="0"/>
              </a:spcAft>
              <a:buClr>
                <a:schemeClr val="accent3"/>
              </a:buClr>
              <a:buSzPts val="1400"/>
              <a:buFont typeface="Arial"/>
              <a:buNone/>
              <a:defRPr b="0" i="0" sz="1400" u="none" cap="none" strike="noStrike">
                <a:solidFill>
                  <a:schemeClr val="dk2"/>
                </a:solidFill>
                <a:latin typeface="Century Gothic"/>
                <a:ea typeface="Century Gothic"/>
                <a:cs typeface="Century Gothic"/>
                <a:sym typeface="Century Gothic"/>
              </a:defRPr>
            </a:lvl3pPr>
            <a:lvl4pPr indent="-228600" lvl="3" marL="1828800" marR="0" rtl="0" algn="ctr">
              <a:lnSpc>
                <a:spcPct val="90000"/>
              </a:lnSpc>
              <a:spcBef>
                <a:spcPts val="400"/>
              </a:spcBef>
              <a:spcAft>
                <a:spcPts val="0"/>
              </a:spcAft>
              <a:buClr>
                <a:schemeClr val="accent3"/>
              </a:buClr>
              <a:buSzPts val="1200"/>
              <a:buFont typeface="Century Gothic"/>
              <a:buNone/>
              <a:defRPr b="0" i="0" sz="1200" u="none" cap="none" strike="noStrike">
                <a:solidFill>
                  <a:schemeClr val="dk2"/>
                </a:solidFill>
                <a:latin typeface="Century Gothic"/>
                <a:ea typeface="Century Gothic"/>
                <a:cs typeface="Century Gothic"/>
                <a:sym typeface="Century Gothic"/>
              </a:defRPr>
            </a:lvl4pPr>
            <a:lvl5pPr indent="-228600" lvl="4" marL="2286000" marR="0" rtl="0" algn="ctr">
              <a:lnSpc>
                <a:spcPct val="90000"/>
              </a:lnSpc>
              <a:spcBef>
                <a:spcPts val="400"/>
              </a:spcBef>
              <a:spcAft>
                <a:spcPts val="0"/>
              </a:spcAft>
              <a:buClr>
                <a:schemeClr val="accent3"/>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63" name="Google Shape;63;p10"/>
          <p:cNvSpPr txBox="1"/>
          <p:nvPr>
            <p:ph idx="4" type="body"/>
          </p:nvPr>
        </p:nvSpPr>
        <p:spPr>
          <a:xfrm>
            <a:off x="6334438" y="2951018"/>
            <a:ext cx="2209500" cy="533400"/>
          </a:xfrm>
          <a:prstGeom prst="rect">
            <a:avLst/>
          </a:prstGeom>
          <a:noFill/>
          <a:ln>
            <a:noFill/>
          </a:ln>
        </p:spPr>
        <p:txBody>
          <a:bodyPr anchorCtr="0" anchor="b" bIns="68575" lIns="68575" spcFirstLastPara="1" rIns="68575" wrap="square" tIns="68575">
            <a:noAutofit/>
          </a:bodyPr>
          <a:lstStyle>
            <a:lvl1pPr indent="-228600" lvl="0" marL="457200" marR="0" rtl="0" algn="ctr">
              <a:lnSpc>
                <a:spcPct val="90000"/>
              </a:lnSpc>
              <a:spcBef>
                <a:spcPts val="800"/>
              </a:spcBef>
              <a:spcAft>
                <a:spcPts val="0"/>
              </a:spcAft>
              <a:buClr>
                <a:schemeClr val="accent3"/>
              </a:buClr>
              <a:buSzPts val="1500"/>
              <a:buFont typeface="Arial"/>
              <a:buNone/>
              <a:defRPr b="1" i="0" sz="1500" u="none" cap="none" strike="noStrike">
                <a:solidFill>
                  <a:schemeClr val="dk2"/>
                </a:solidFill>
                <a:latin typeface="Century Gothic"/>
                <a:ea typeface="Century Gothic"/>
                <a:cs typeface="Century Gothic"/>
                <a:sym typeface="Century Gothic"/>
              </a:defRPr>
            </a:lvl1pPr>
            <a:lvl2pPr indent="-228600" lvl="1" marL="914400" marR="0" rtl="0" algn="ctr">
              <a:lnSpc>
                <a:spcPct val="90000"/>
              </a:lnSpc>
              <a:spcBef>
                <a:spcPts val="400"/>
              </a:spcBef>
              <a:spcAft>
                <a:spcPts val="0"/>
              </a:spcAft>
              <a:buClr>
                <a:schemeClr val="accent3"/>
              </a:buClr>
              <a:buSzPts val="1500"/>
              <a:buFont typeface="Century Gothic"/>
              <a:buNone/>
              <a:defRPr b="0" i="0" sz="1500" u="none" cap="none" strike="noStrike">
                <a:solidFill>
                  <a:schemeClr val="dk2"/>
                </a:solidFill>
                <a:latin typeface="Century Gothic"/>
                <a:ea typeface="Century Gothic"/>
                <a:cs typeface="Century Gothic"/>
                <a:sym typeface="Century Gothic"/>
              </a:defRPr>
            </a:lvl2pPr>
            <a:lvl3pPr indent="-228600" lvl="2" marL="1371600" marR="0" rtl="0" algn="ctr">
              <a:lnSpc>
                <a:spcPct val="90000"/>
              </a:lnSpc>
              <a:spcBef>
                <a:spcPts val="400"/>
              </a:spcBef>
              <a:spcAft>
                <a:spcPts val="0"/>
              </a:spcAft>
              <a:buClr>
                <a:schemeClr val="accent3"/>
              </a:buClr>
              <a:buSzPts val="1400"/>
              <a:buFont typeface="Arial"/>
              <a:buNone/>
              <a:defRPr b="0" i="0" sz="1400" u="none" cap="none" strike="noStrike">
                <a:solidFill>
                  <a:schemeClr val="dk2"/>
                </a:solidFill>
                <a:latin typeface="Century Gothic"/>
                <a:ea typeface="Century Gothic"/>
                <a:cs typeface="Century Gothic"/>
                <a:sym typeface="Century Gothic"/>
              </a:defRPr>
            </a:lvl3pPr>
            <a:lvl4pPr indent="-228600" lvl="3" marL="1828800" marR="0" rtl="0" algn="ctr">
              <a:lnSpc>
                <a:spcPct val="90000"/>
              </a:lnSpc>
              <a:spcBef>
                <a:spcPts val="400"/>
              </a:spcBef>
              <a:spcAft>
                <a:spcPts val="0"/>
              </a:spcAft>
              <a:buClr>
                <a:schemeClr val="accent3"/>
              </a:buClr>
              <a:buSzPts val="1200"/>
              <a:buFont typeface="Century Gothic"/>
              <a:buNone/>
              <a:defRPr b="0" i="0" sz="1200" u="none" cap="none" strike="noStrike">
                <a:solidFill>
                  <a:schemeClr val="dk2"/>
                </a:solidFill>
                <a:latin typeface="Century Gothic"/>
                <a:ea typeface="Century Gothic"/>
                <a:cs typeface="Century Gothic"/>
                <a:sym typeface="Century Gothic"/>
              </a:defRPr>
            </a:lvl4pPr>
            <a:lvl5pPr indent="-228600" lvl="4" marL="2286000" marR="0" rtl="0" algn="ctr">
              <a:lnSpc>
                <a:spcPct val="90000"/>
              </a:lnSpc>
              <a:spcBef>
                <a:spcPts val="400"/>
              </a:spcBef>
              <a:spcAft>
                <a:spcPts val="0"/>
              </a:spcAft>
              <a:buClr>
                <a:schemeClr val="accent3"/>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cxnSp>
        <p:nvCxnSpPr>
          <p:cNvPr id="64" name="Google Shape;64;p10"/>
          <p:cNvCxnSpPr/>
          <p:nvPr/>
        </p:nvCxnSpPr>
        <p:spPr>
          <a:xfrm>
            <a:off x="6005309" y="1251033"/>
            <a:ext cx="0" cy="3168600"/>
          </a:xfrm>
          <a:prstGeom prst="straightConnector1">
            <a:avLst/>
          </a:prstGeom>
          <a:noFill/>
          <a:ln cap="flat" cmpd="sng" w="9525">
            <a:solidFill>
              <a:srgbClr val="EAEFF0"/>
            </a:solidFill>
            <a:prstDash val="solid"/>
            <a:miter lim="800000"/>
            <a:headEnd len="sm" w="sm" type="none"/>
            <a:tailEnd len="sm" w="sm" type="none"/>
          </a:ln>
        </p:spPr>
      </p:cxnSp>
      <p:cxnSp>
        <p:nvCxnSpPr>
          <p:cNvPr id="65" name="Google Shape;65;p10"/>
          <p:cNvCxnSpPr/>
          <p:nvPr/>
        </p:nvCxnSpPr>
        <p:spPr>
          <a:xfrm>
            <a:off x="3137500" y="1251033"/>
            <a:ext cx="0" cy="3168600"/>
          </a:xfrm>
          <a:prstGeom prst="straightConnector1">
            <a:avLst/>
          </a:prstGeom>
          <a:noFill/>
          <a:ln cap="flat" cmpd="sng" w="9525">
            <a:solidFill>
              <a:srgbClr val="EAEFF0"/>
            </a:solidFill>
            <a:prstDash val="solid"/>
            <a:miter lim="800000"/>
            <a:headEnd len="sm" w="sm" type="none"/>
            <a:tailEnd len="sm" w="sm" type="none"/>
          </a:ln>
        </p:spPr>
      </p:cxnSp>
      <p:sp>
        <p:nvSpPr>
          <p:cNvPr id="66" name="Google Shape;66;p10"/>
          <p:cNvSpPr/>
          <p:nvPr/>
        </p:nvSpPr>
        <p:spPr>
          <a:xfrm>
            <a:off x="1002932" y="1259397"/>
            <a:ext cx="1401300" cy="14013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67" name="Google Shape;67;p10"/>
          <p:cNvSpPr/>
          <p:nvPr/>
        </p:nvSpPr>
        <p:spPr>
          <a:xfrm>
            <a:off x="3871337" y="1259397"/>
            <a:ext cx="1401300" cy="14013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68" name="Google Shape;68;p10"/>
          <p:cNvSpPr/>
          <p:nvPr/>
        </p:nvSpPr>
        <p:spPr>
          <a:xfrm>
            <a:off x="6738548" y="1259397"/>
            <a:ext cx="1401300" cy="1401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69" name="Google Shape;69;p10"/>
          <p:cNvSpPr txBox="1"/>
          <p:nvPr>
            <p:ph idx="5" type="body"/>
          </p:nvPr>
        </p:nvSpPr>
        <p:spPr>
          <a:xfrm>
            <a:off x="598823" y="3595255"/>
            <a:ext cx="2209500" cy="428700"/>
          </a:xfrm>
          <a:prstGeom prst="rect">
            <a:avLst/>
          </a:prstGeom>
          <a:noFill/>
          <a:ln>
            <a:noFill/>
          </a:ln>
        </p:spPr>
        <p:txBody>
          <a:bodyPr anchorCtr="0" anchor="t" bIns="68575" lIns="68575" spcFirstLastPara="1" rIns="68575" wrap="square" tIns="68575">
            <a:noAutofit/>
          </a:bodyPr>
          <a:lstStyle>
            <a:lvl1pPr indent="-228600" lvl="0" marL="457200" marR="0" rtl="0" algn="ctr">
              <a:lnSpc>
                <a:spcPct val="90000"/>
              </a:lnSpc>
              <a:spcBef>
                <a:spcPts val="800"/>
              </a:spcBef>
              <a:spcAft>
                <a:spcPts val="0"/>
              </a:spcAft>
              <a:buClr>
                <a:schemeClr val="dk2"/>
              </a:buClr>
              <a:buSzPts val="1500"/>
              <a:buFont typeface="Arial"/>
              <a:buNone/>
              <a:defRPr b="0" i="0" sz="15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3pPr>
            <a:lvl4pPr indent="-323850" lvl="3" marL="18288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0" name="Google Shape;70;p10"/>
          <p:cNvSpPr txBox="1"/>
          <p:nvPr>
            <p:ph idx="6" type="body"/>
          </p:nvPr>
        </p:nvSpPr>
        <p:spPr>
          <a:xfrm>
            <a:off x="3466630" y="3595255"/>
            <a:ext cx="2209500" cy="428700"/>
          </a:xfrm>
          <a:prstGeom prst="rect">
            <a:avLst/>
          </a:prstGeom>
          <a:noFill/>
          <a:ln>
            <a:noFill/>
          </a:ln>
        </p:spPr>
        <p:txBody>
          <a:bodyPr anchorCtr="0" anchor="t" bIns="68575" lIns="68575" spcFirstLastPara="1" rIns="68575" wrap="square" tIns="68575">
            <a:noAutofit/>
          </a:bodyPr>
          <a:lstStyle>
            <a:lvl1pPr indent="-228600" lvl="0" marL="457200" marR="0" rtl="0" algn="ctr">
              <a:lnSpc>
                <a:spcPct val="90000"/>
              </a:lnSpc>
              <a:spcBef>
                <a:spcPts val="800"/>
              </a:spcBef>
              <a:spcAft>
                <a:spcPts val="0"/>
              </a:spcAft>
              <a:buClr>
                <a:schemeClr val="dk2"/>
              </a:buClr>
              <a:buSzPts val="1500"/>
              <a:buFont typeface="Arial"/>
              <a:buNone/>
              <a:defRPr b="0" i="0" sz="15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3pPr>
            <a:lvl4pPr indent="-323850" lvl="3" marL="18288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1" name="Google Shape;71;p10"/>
          <p:cNvSpPr txBox="1"/>
          <p:nvPr>
            <p:ph idx="7" type="body"/>
          </p:nvPr>
        </p:nvSpPr>
        <p:spPr>
          <a:xfrm>
            <a:off x="6334438" y="3595255"/>
            <a:ext cx="2209500" cy="428700"/>
          </a:xfrm>
          <a:prstGeom prst="rect">
            <a:avLst/>
          </a:prstGeom>
          <a:noFill/>
          <a:ln>
            <a:noFill/>
          </a:ln>
        </p:spPr>
        <p:txBody>
          <a:bodyPr anchorCtr="0" anchor="t" bIns="68575" lIns="68575" spcFirstLastPara="1" rIns="68575" wrap="square" tIns="68575">
            <a:noAutofit/>
          </a:bodyPr>
          <a:lstStyle>
            <a:lvl1pPr indent="-228600" lvl="0" marL="457200" marR="0" rtl="0" algn="ctr">
              <a:lnSpc>
                <a:spcPct val="90000"/>
              </a:lnSpc>
              <a:spcBef>
                <a:spcPts val="800"/>
              </a:spcBef>
              <a:spcAft>
                <a:spcPts val="0"/>
              </a:spcAft>
              <a:buClr>
                <a:schemeClr val="dk2"/>
              </a:buClr>
              <a:buSzPts val="1500"/>
              <a:buFont typeface="Arial"/>
              <a:buNone/>
              <a:defRPr b="0" i="0" sz="15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3pPr>
            <a:lvl4pPr indent="-323850" lvl="3" marL="18288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theme" Target="../theme/theme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8" name="Google Shape;8;p1"/>
          <p:cNvSpPr txBox="1"/>
          <p:nvPr/>
        </p:nvSpPr>
        <p:spPr>
          <a:xfrm>
            <a:off x="257175" y="4767263"/>
            <a:ext cx="2775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0" i="0" lang="sv" sz="800" u="none" cap="none" strike="noStrike">
                <a:solidFill>
                  <a:srgbClr val="8EA8AF"/>
                </a:solidFill>
                <a:latin typeface="Century Gothic"/>
                <a:ea typeface="Century Gothic"/>
                <a:cs typeface="Century Gothic"/>
                <a:sym typeface="Century Gothic"/>
              </a:rPr>
              <a:t>‹#›</a:t>
            </a:fld>
            <a:endParaRPr b="0" i="0" sz="800" u="none" cap="none" strike="noStrike">
              <a:solidFill>
                <a:srgbClr val="8EA8AF"/>
              </a:solidFill>
              <a:latin typeface="Century Gothic"/>
              <a:ea typeface="Century Gothic"/>
              <a:cs typeface="Century Gothic"/>
              <a:sym typeface="Century Gothic"/>
            </a:endParaRPr>
          </a:p>
        </p:txBody>
      </p:sp>
      <p:pic>
        <p:nvPicPr>
          <p:cNvPr id="9" name="Google Shape;9;p1"/>
          <p:cNvPicPr preferRelativeResize="0"/>
          <p:nvPr/>
        </p:nvPicPr>
        <p:blipFill rotWithShape="1">
          <a:blip r:embed="rId1">
            <a:alphaModFix/>
          </a:blip>
          <a:srcRect b="0" l="0" r="0" t="0"/>
          <a:stretch/>
        </p:blipFill>
        <p:spPr>
          <a:xfrm>
            <a:off x="8710308" y="4811601"/>
            <a:ext cx="185168" cy="185168"/>
          </a:xfrm>
          <a:prstGeom prst="rect">
            <a:avLst/>
          </a:prstGeom>
          <a:noFill/>
          <a:ln>
            <a:noFill/>
          </a:ln>
        </p:spPr>
      </p:pic>
      <p:cxnSp>
        <p:nvCxnSpPr>
          <p:cNvPr id="10" name="Google Shape;10;p1"/>
          <p:cNvCxnSpPr/>
          <p:nvPr/>
        </p:nvCxnSpPr>
        <p:spPr>
          <a:xfrm>
            <a:off x="566072" y="4837211"/>
            <a:ext cx="0" cy="133800"/>
          </a:xfrm>
          <a:prstGeom prst="straightConnector1">
            <a:avLst/>
          </a:prstGeom>
          <a:noFill/>
          <a:ln cap="flat" cmpd="sng" w="12700">
            <a:solidFill>
              <a:srgbClr val="8EA8AF"/>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44"/>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2" name="Google Shape;222;p44"/>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223" name="Google Shape;223;p44"/>
          <p:cNvSpPr txBox="1"/>
          <p:nvPr/>
        </p:nvSpPr>
        <p:spPr>
          <a:xfrm>
            <a:off x="597477" y="4767263"/>
            <a:ext cx="3086100" cy="273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sv" sz="700" u="none" cap="none" strike="noStrike">
                <a:solidFill>
                  <a:srgbClr val="8EA8AF"/>
                </a:solidFill>
                <a:latin typeface="Century Gothic"/>
                <a:ea typeface="Century Gothic"/>
                <a:cs typeface="Century Gothic"/>
                <a:sym typeface="Century Gothic"/>
              </a:rPr>
              <a:t>© 201</a:t>
            </a:r>
            <a:r>
              <a:rPr lang="sv" sz="700">
                <a:solidFill>
                  <a:srgbClr val="8EA8AF"/>
                </a:solidFill>
                <a:latin typeface="Century Gothic"/>
                <a:ea typeface="Century Gothic"/>
                <a:cs typeface="Century Gothic"/>
                <a:sym typeface="Century Gothic"/>
              </a:rPr>
              <a:t>9</a:t>
            </a:r>
            <a:r>
              <a:rPr b="0" i="0" lang="sv" sz="700" u="none" cap="none" strike="noStrike">
                <a:solidFill>
                  <a:srgbClr val="8EA8AF"/>
                </a:solidFill>
                <a:latin typeface="Century Gothic"/>
                <a:ea typeface="Century Gothic"/>
                <a:cs typeface="Century Gothic"/>
                <a:sym typeface="Century Gothic"/>
              </a:rPr>
              <a:t> Cloud Native Computing Foundation</a:t>
            </a:r>
            <a:endParaRPr sz="1100"/>
          </a:p>
        </p:txBody>
      </p:sp>
      <p:sp>
        <p:nvSpPr>
          <p:cNvPr id="224" name="Google Shape;224;p44"/>
          <p:cNvSpPr txBox="1"/>
          <p:nvPr/>
        </p:nvSpPr>
        <p:spPr>
          <a:xfrm>
            <a:off x="257175" y="4767263"/>
            <a:ext cx="2775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0" i="0" lang="sv" sz="800" u="none" cap="none" strike="noStrike">
                <a:solidFill>
                  <a:srgbClr val="8EA8AF"/>
                </a:solidFill>
                <a:latin typeface="Century Gothic"/>
                <a:ea typeface="Century Gothic"/>
                <a:cs typeface="Century Gothic"/>
                <a:sym typeface="Century Gothic"/>
              </a:rPr>
              <a:t>‹#›</a:t>
            </a:fld>
            <a:endParaRPr b="0" i="0" sz="800" u="none" cap="none" strike="noStrike">
              <a:solidFill>
                <a:srgbClr val="8EA8AF"/>
              </a:solidFill>
              <a:latin typeface="Century Gothic"/>
              <a:ea typeface="Century Gothic"/>
              <a:cs typeface="Century Gothic"/>
              <a:sym typeface="Century Gothic"/>
            </a:endParaRPr>
          </a:p>
        </p:txBody>
      </p:sp>
      <p:pic>
        <p:nvPicPr>
          <p:cNvPr id="225" name="Google Shape;225;p44"/>
          <p:cNvPicPr preferRelativeResize="0"/>
          <p:nvPr/>
        </p:nvPicPr>
        <p:blipFill rotWithShape="1">
          <a:blip r:embed="rId1">
            <a:alphaModFix/>
          </a:blip>
          <a:srcRect b="0" l="0" r="0" t="0"/>
          <a:stretch/>
        </p:blipFill>
        <p:spPr>
          <a:xfrm>
            <a:off x="8710308" y="4811601"/>
            <a:ext cx="185168" cy="185168"/>
          </a:xfrm>
          <a:prstGeom prst="rect">
            <a:avLst/>
          </a:prstGeom>
          <a:noFill/>
          <a:ln>
            <a:noFill/>
          </a:ln>
        </p:spPr>
      </p:pic>
      <p:cxnSp>
        <p:nvCxnSpPr>
          <p:cNvPr id="226" name="Google Shape;226;p44"/>
          <p:cNvCxnSpPr/>
          <p:nvPr/>
        </p:nvCxnSpPr>
        <p:spPr>
          <a:xfrm>
            <a:off x="566072" y="4837211"/>
            <a:ext cx="0" cy="133800"/>
          </a:xfrm>
          <a:prstGeom prst="straightConnector1">
            <a:avLst/>
          </a:prstGeom>
          <a:noFill/>
          <a:ln cap="flat" cmpd="sng" w="12700">
            <a:solidFill>
              <a:srgbClr val="8EA8AF"/>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hyperlink" Target="https://github.com/ashleymcnamara" TargetMode="External"/></Relationships>
</file>

<file path=ppt/slides/_rels/slide10.xml.rels><?xml version="1.0" encoding="UTF-8" standalone="yes"?><Relationships xmlns="http://schemas.openxmlformats.org/package/2006/relationships"><Relationship Id="rId40" Type="http://schemas.openxmlformats.org/officeDocument/2006/relationships/image" Target="../media/image63.png"/><Relationship Id="rId42" Type="http://schemas.openxmlformats.org/officeDocument/2006/relationships/image" Target="../media/image71.png"/><Relationship Id="rId41" Type="http://schemas.openxmlformats.org/officeDocument/2006/relationships/image" Target="../media/image92.png"/><Relationship Id="rId44" Type="http://schemas.openxmlformats.org/officeDocument/2006/relationships/image" Target="../media/image76.png"/><Relationship Id="rId43" Type="http://schemas.openxmlformats.org/officeDocument/2006/relationships/image" Target="../media/image74.png"/><Relationship Id="rId46" Type="http://schemas.openxmlformats.org/officeDocument/2006/relationships/image" Target="../media/image73.png"/><Relationship Id="rId45" Type="http://schemas.openxmlformats.org/officeDocument/2006/relationships/image" Target="../media/image75.png"/><Relationship Id="rId48" Type="http://schemas.openxmlformats.org/officeDocument/2006/relationships/image" Target="../media/image79.png"/><Relationship Id="rId47" Type="http://schemas.openxmlformats.org/officeDocument/2006/relationships/image" Target="../media/image77.png"/><Relationship Id="rId49" Type="http://schemas.openxmlformats.org/officeDocument/2006/relationships/image" Target="../media/image80.png"/><Relationship Id="rId31" Type="http://schemas.openxmlformats.org/officeDocument/2006/relationships/image" Target="../media/image60.png"/><Relationship Id="rId30" Type="http://schemas.openxmlformats.org/officeDocument/2006/relationships/image" Target="../media/image58.png"/><Relationship Id="rId33" Type="http://schemas.openxmlformats.org/officeDocument/2006/relationships/image" Target="../media/image62.png"/><Relationship Id="rId32" Type="http://schemas.openxmlformats.org/officeDocument/2006/relationships/image" Target="../media/image61.png"/><Relationship Id="rId35" Type="http://schemas.openxmlformats.org/officeDocument/2006/relationships/image" Target="../media/image68.png"/><Relationship Id="rId34" Type="http://schemas.openxmlformats.org/officeDocument/2006/relationships/image" Target="../media/image72.png"/><Relationship Id="rId37" Type="http://schemas.openxmlformats.org/officeDocument/2006/relationships/image" Target="../media/image65.png"/><Relationship Id="rId36" Type="http://schemas.openxmlformats.org/officeDocument/2006/relationships/image" Target="../media/image69.png"/><Relationship Id="rId39" Type="http://schemas.openxmlformats.org/officeDocument/2006/relationships/image" Target="../media/image70.png"/><Relationship Id="rId38" Type="http://schemas.openxmlformats.org/officeDocument/2006/relationships/image" Target="../media/image66.png"/><Relationship Id="rId20" Type="http://schemas.openxmlformats.org/officeDocument/2006/relationships/image" Target="../media/image47.png"/><Relationship Id="rId22" Type="http://schemas.openxmlformats.org/officeDocument/2006/relationships/image" Target="../media/image57.png"/><Relationship Id="rId21" Type="http://schemas.openxmlformats.org/officeDocument/2006/relationships/image" Target="../media/image49.png"/><Relationship Id="rId24" Type="http://schemas.openxmlformats.org/officeDocument/2006/relationships/image" Target="../media/image55.png"/><Relationship Id="rId23" Type="http://schemas.openxmlformats.org/officeDocument/2006/relationships/image" Target="../media/image54.png"/><Relationship Id="rId26" Type="http://schemas.openxmlformats.org/officeDocument/2006/relationships/image" Target="../media/image52.png"/><Relationship Id="rId25" Type="http://schemas.openxmlformats.org/officeDocument/2006/relationships/image" Target="../media/image51.png"/><Relationship Id="rId28" Type="http://schemas.openxmlformats.org/officeDocument/2006/relationships/image" Target="../media/image53.png"/><Relationship Id="rId27" Type="http://schemas.openxmlformats.org/officeDocument/2006/relationships/image" Target="../media/image56.png"/><Relationship Id="rId29" Type="http://schemas.openxmlformats.org/officeDocument/2006/relationships/image" Target="../media/image59.png"/><Relationship Id="rId95" Type="http://schemas.openxmlformats.org/officeDocument/2006/relationships/image" Target="../media/image127.png"/><Relationship Id="rId94" Type="http://schemas.openxmlformats.org/officeDocument/2006/relationships/image" Target="../media/image128.png"/><Relationship Id="rId97" Type="http://schemas.openxmlformats.org/officeDocument/2006/relationships/image" Target="../media/image135.png"/><Relationship Id="rId96" Type="http://schemas.openxmlformats.org/officeDocument/2006/relationships/image" Target="../media/image124.png"/><Relationship Id="rId11" Type="http://schemas.openxmlformats.org/officeDocument/2006/relationships/image" Target="../media/image45.png"/><Relationship Id="rId10" Type="http://schemas.openxmlformats.org/officeDocument/2006/relationships/image" Target="../media/image43.png"/><Relationship Id="rId13" Type="http://schemas.openxmlformats.org/officeDocument/2006/relationships/image" Target="../media/image50.png"/><Relationship Id="rId12" Type="http://schemas.openxmlformats.org/officeDocument/2006/relationships/image" Target="../media/image37.png"/><Relationship Id="rId91" Type="http://schemas.openxmlformats.org/officeDocument/2006/relationships/image" Target="../media/image119.png"/><Relationship Id="rId90" Type="http://schemas.openxmlformats.org/officeDocument/2006/relationships/image" Target="../media/image125.png"/><Relationship Id="rId93" Type="http://schemas.openxmlformats.org/officeDocument/2006/relationships/image" Target="../media/image126.png"/><Relationship Id="rId92" Type="http://schemas.openxmlformats.org/officeDocument/2006/relationships/image" Target="../media/image118.png"/><Relationship Id="rId15" Type="http://schemas.openxmlformats.org/officeDocument/2006/relationships/image" Target="../media/image46.png"/><Relationship Id="rId14" Type="http://schemas.openxmlformats.org/officeDocument/2006/relationships/image" Target="../media/image48.png"/><Relationship Id="rId17" Type="http://schemas.openxmlformats.org/officeDocument/2006/relationships/image" Target="../media/image38.png"/><Relationship Id="rId16" Type="http://schemas.openxmlformats.org/officeDocument/2006/relationships/image" Target="../media/image39.png"/><Relationship Id="rId19" Type="http://schemas.openxmlformats.org/officeDocument/2006/relationships/image" Target="../media/image42.png"/><Relationship Id="rId18" Type="http://schemas.openxmlformats.org/officeDocument/2006/relationships/image" Target="../media/image44.png"/><Relationship Id="rId84" Type="http://schemas.openxmlformats.org/officeDocument/2006/relationships/image" Target="../media/image113.png"/><Relationship Id="rId83" Type="http://schemas.openxmlformats.org/officeDocument/2006/relationships/image" Target="../media/image111.png"/><Relationship Id="rId86" Type="http://schemas.openxmlformats.org/officeDocument/2006/relationships/image" Target="../media/image122.png"/><Relationship Id="rId85" Type="http://schemas.openxmlformats.org/officeDocument/2006/relationships/image" Target="../media/image117.png"/><Relationship Id="rId88" Type="http://schemas.openxmlformats.org/officeDocument/2006/relationships/image" Target="../media/image123.png"/><Relationship Id="rId87" Type="http://schemas.openxmlformats.org/officeDocument/2006/relationships/image" Target="../media/image121.png"/><Relationship Id="rId89" Type="http://schemas.openxmlformats.org/officeDocument/2006/relationships/image" Target="../media/image120.png"/><Relationship Id="rId80" Type="http://schemas.openxmlformats.org/officeDocument/2006/relationships/image" Target="../media/image116.png"/><Relationship Id="rId82" Type="http://schemas.openxmlformats.org/officeDocument/2006/relationships/image" Target="../media/image110.png"/><Relationship Id="rId81" Type="http://schemas.openxmlformats.org/officeDocument/2006/relationships/image" Target="../media/image112.png"/><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6.png"/><Relationship Id="rId8" Type="http://schemas.openxmlformats.org/officeDocument/2006/relationships/image" Target="../media/image41.png"/><Relationship Id="rId73" Type="http://schemas.openxmlformats.org/officeDocument/2006/relationships/image" Target="../media/image107.png"/><Relationship Id="rId72" Type="http://schemas.openxmlformats.org/officeDocument/2006/relationships/image" Target="../media/image106.png"/><Relationship Id="rId75" Type="http://schemas.openxmlformats.org/officeDocument/2006/relationships/image" Target="../media/image105.png"/><Relationship Id="rId74" Type="http://schemas.openxmlformats.org/officeDocument/2006/relationships/image" Target="../media/image104.png"/><Relationship Id="rId77" Type="http://schemas.openxmlformats.org/officeDocument/2006/relationships/image" Target="../media/image114.png"/><Relationship Id="rId76" Type="http://schemas.openxmlformats.org/officeDocument/2006/relationships/image" Target="../media/image108.png"/><Relationship Id="rId79" Type="http://schemas.openxmlformats.org/officeDocument/2006/relationships/image" Target="../media/image115.png"/><Relationship Id="rId78" Type="http://schemas.openxmlformats.org/officeDocument/2006/relationships/image" Target="../media/image109.png"/><Relationship Id="rId71" Type="http://schemas.openxmlformats.org/officeDocument/2006/relationships/image" Target="../media/image101.png"/><Relationship Id="rId70" Type="http://schemas.openxmlformats.org/officeDocument/2006/relationships/image" Target="../media/image99.png"/><Relationship Id="rId62" Type="http://schemas.openxmlformats.org/officeDocument/2006/relationships/image" Target="../media/image91.png"/><Relationship Id="rId61" Type="http://schemas.openxmlformats.org/officeDocument/2006/relationships/image" Target="../media/image87.png"/><Relationship Id="rId64" Type="http://schemas.openxmlformats.org/officeDocument/2006/relationships/image" Target="../media/image96.png"/><Relationship Id="rId63" Type="http://schemas.openxmlformats.org/officeDocument/2006/relationships/image" Target="../media/image97.png"/><Relationship Id="rId66" Type="http://schemas.openxmlformats.org/officeDocument/2006/relationships/image" Target="../media/image102.png"/><Relationship Id="rId65" Type="http://schemas.openxmlformats.org/officeDocument/2006/relationships/image" Target="../media/image94.png"/><Relationship Id="rId68" Type="http://schemas.openxmlformats.org/officeDocument/2006/relationships/image" Target="../media/image100.png"/><Relationship Id="rId67" Type="http://schemas.openxmlformats.org/officeDocument/2006/relationships/image" Target="../media/image95.png"/><Relationship Id="rId60" Type="http://schemas.openxmlformats.org/officeDocument/2006/relationships/image" Target="../media/image93.png"/><Relationship Id="rId69" Type="http://schemas.openxmlformats.org/officeDocument/2006/relationships/image" Target="../media/image98.png"/><Relationship Id="rId51" Type="http://schemas.openxmlformats.org/officeDocument/2006/relationships/image" Target="../media/image82.png"/><Relationship Id="rId50" Type="http://schemas.openxmlformats.org/officeDocument/2006/relationships/image" Target="../media/image78.png"/><Relationship Id="rId53" Type="http://schemas.openxmlformats.org/officeDocument/2006/relationships/image" Target="../media/image85.png"/><Relationship Id="rId52" Type="http://schemas.openxmlformats.org/officeDocument/2006/relationships/image" Target="../media/image88.png"/><Relationship Id="rId55" Type="http://schemas.openxmlformats.org/officeDocument/2006/relationships/image" Target="../media/image84.png"/><Relationship Id="rId54" Type="http://schemas.openxmlformats.org/officeDocument/2006/relationships/image" Target="../media/image81.png"/><Relationship Id="rId57" Type="http://schemas.openxmlformats.org/officeDocument/2006/relationships/image" Target="../media/image86.png"/><Relationship Id="rId56" Type="http://schemas.openxmlformats.org/officeDocument/2006/relationships/image" Target="../media/image90.png"/><Relationship Id="rId59" Type="http://schemas.openxmlformats.org/officeDocument/2006/relationships/image" Target="../media/image83.png"/><Relationship Id="rId58" Type="http://schemas.openxmlformats.org/officeDocument/2006/relationships/image" Target="../media/image8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2.xml"/><Relationship Id="rId3" Type="http://schemas.openxmlformats.org/officeDocument/2006/relationships/image" Target="../media/image1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3.xml"/><Relationship Id="rId3" Type="http://schemas.openxmlformats.org/officeDocument/2006/relationships/hyperlink" Target="https://docs.google.com/presentation/d/1zrfVlE5r61ZNQrmXKx5gJmBcXnoa_WerHEnTxu5SMco/edit"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hyperlink" Target="https://github.com/luxas" TargetMode="External"/><Relationship Id="rId4" Type="http://schemas.openxmlformats.org/officeDocument/2006/relationships/hyperlink" Target="https://twitter.com/kubernetesonarm" TargetMode="External"/><Relationship Id="rId5" Type="http://schemas.openxmlformats.org/officeDocument/2006/relationships/hyperlink" Target="mailto:lucas@luxaslabs.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5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s://www.linkedin.com/jobs/search/?keywords=Kubernetes&amp;locationId=OTHERS.worldwide" TargetMode="External"/><Relationship Id="rId4" Type="http://schemas.openxmlformats.org/officeDocument/2006/relationships/hyperlink" Target="https://www.linkedin.com/search/results/people/?keywords=Kubernetes" TargetMode="External"/><Relationship Id="rId5" Type="http://schemas.openxmlformats.org/officeDocument/2006/relationships/hyperlink" Target="https://k8s.devstats.cncf.io/d/49/github-stats-by-repository?orgId=1&amp;from=now-375d&amp;to=now&amp;var-period=y&amp;var-repos=All&amp;var-stat=propened" TargetMode="External"/><Relationship Id="rId6" Type="http://schemas.openxmlformats.org/officeDocument/2006/relationships/hyperlink" Target="https://k8s.devstats.cncf.io/d/24/overall-project-statistics?orgId=1&amp;var-period_name=Last%20year&amp;var-repogroup_name=All" TargetMode="External"/><Relationship Id="rId7" Type="http://schemas.openxmlformats.org/officeDocument/2006/relationships/hyperlink" Target="https://k8s.devstats.cncf.io/d/49/github-stats-by-repository?orgId=1&amp;from=now-1y&amp;to=now&amp;var-period=y&amp;var-repos=All&amp;var-stat=iopened" TargetMode="External"/></Relationships>
</file>

<file path=ppt/slides/_rels/slide19.xml.rels><?xml version="1.0" encoding="UTF-8" standalone="yes"?><Relationships xmlns="http://schemas.openxmlformats.org/package/2006/relationships"><Relationship Id="rId20" Type="http://schemas.openxmlformats.org/officeDocument/2006/relationships/image" Target="../media/image136.png"/><Relationship Id="rId22" Type="http://schemas.openxmlformats.org/officeDocument/2006/relationships/image" Target="../media/image130.png"/><Relationship Id="rId21" Type="http://schemas.openxmlformats.org/officeDocument/2006/relationships/hyperlink" Target="https://twitter.com/chuhnk/status/953673506725683200" TargetMode="External"/><Relationship Id="rId11" Type="http://schemas.openxmlformats.org/officeDocument/2006/relationships/hyperlink" Target="https://kubernetes.io/docs/tasks/administer-cluster/configure-multiple-schedulers/" TargetMode="External"/><Relationship Id="rId10" Type="http://schemas.openxmlformats.org/officeDocument/2006/relationships/hyperlink" Target="https://github.com/kubernetes/community/blob/master/contributors/design-proposals/scheduling/scheduler_extender.md" TargetMode="External"/><Relationship Id="rId13" Type="http://schemas.openxmlformats.org/officeDocument/2006/relationships/hyperlink" Target="https://kubernetes.io/docs/admin/extensible-admission-controllers/#external-admission-webhooks" TargetMode="External"/><Relationship Id="rId12" Type="http://schemas.openxmlformats.org/officeDocument/2006/relationships/hyperlink" Target="https://kubernetes.io/docs/concepts/cluster-administration/device-plugins/" TargetMode="External"/><Relationship Id="rId15" Type="http://schemas.openxmlformats.org/officeDocument/2006/relationships/hyperlink" Target="https://kubernetes.io/docs/admin/authentication/#webhook-token-authentication" TargetMode="External"/><Relationship Id="rId14" Type="http://schemas.openxmlformats.org/officeDocument/2006/relationships/hyperlink" Target="https://kubernetes.io/docs/tasks/administer-cluster/running-cloud-controller/" TargetMode="External"/><Relationship Id="rId17" Type="http://schemas.openxmlformats.org/officeDocument/2006/relationships/hyperlink" Target="https://github.com/kubernetes/kubernetes/tree/master/pkg/kubelet/apis/cri" TargetMode="External"/><Relationship Id="rId16" Type="http://schemas.openxmlformats.org/officeDocument/2006/relationships/hyperlink" Target="https://kubernetes.io/docs/admin/authorization/webhook/" TargetMode="External"/><Relationship Id="rId19" Type="http://schemas.openxmlformats.org/officeDocument/2006/relationships/hyperlink" Target="https://twitter.com/kelseyhightower/status/935252923721793536" TargetMode="External"/><Relationship Id="rId18" Type="http://schemas.openxmlformats.org/officeDocument/2006/relationships/hyperlink" Target="https://github.com/kubernetes/community/blob/master/contributors/design-proposals/storage/container-storage-interface.md" TargetMode="External"/><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hyperlink" Target="https://kubernetes.io/docs/concepts/overview/extending/" TargetMode="External"/><Relationship Id="rId4" Type="http://schemas.openxmlformats.org/officeDocument/2006/relationships/hyperlink" Target="https://kubernetes.io/docs/concepts/api-extension/apiserver-aggregation/" TargetMode="External"/><Relationship Id="rId9" Type="http://schemas.openxmlformats.org/officeDocument/2006/relationships/hyperlink" Target="https://kubernetes.io/docs/concepts/cluster-administration/network-plugins/" TargetMode="External"/><Relationship Id="rId5" Type="http://schemas.openxmlformats.org/officeDocument/2006/relationships/hyperlink" Target="https://kubernetes.io/docs/tasks/extend-kubectl/kubectl-plugins/" TargetMode="External"/><Relationship Id="rId6" Type="http://schemas.openxmlformats.org/officeDocument/2006/relationships/hyperlink" Target="https://kubernetes.io/docs/tasks/extend-kubectl/kubectl-plugins/" TargetMode="External"/><Relationship Id="rId7" Type="http://schemas.openxmlformats.org/officeDocument/2006/relationships/hyperlink" Target="https://kubernetes.io/docs/concepts/api-extension/custom-resources/" TargetMode="External"/><Relationship Id="rId8" Type="http://schemas.openxmlformats.org/officeDocument/2006/relationships/hyperlink" Target="https://blog.heptio.com/an-introduction-to-extending-kubernetes-with-customresourcedefinitions-76deb675b27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33.png"/><Relationship Id="rId4" Type="http://schemas.openxmlformats.org/officeDocument/2006/relationships/hyperlink" Target="https://github.com/containernetworking/cni" TargetMode="External"/><Relationship Id="rId9" Type="http://schemas.openxmlformats.org/officeDocument/2006/relationships/hyperlink" Target="http://www.json.org/" TargetMode="External"/><Relationship Id="rId5" Type="http://schemas.openxmlformats.org/officeDocument/2006/relationships/hyperlink" Target="https://github.com/kubernetes/community/blob/master/contributors/devel/container-runtime-interface.md" TargetMode="External"/><Relationship Id="rId6" Type="http://schemas.openxmlformats.org/officeDocument/2006/relationships/hyperlink" Target="https://www.opencontainers.org/" TargetMode="External"/><Relationship Id="rId7" Type="http://schemas.openxmlformats.org/officeDocument/2006/relationships/hyperlink" Target="https://github.com/kubernetes/community/blob/master/contributors/design-proposals/api-machinery/protobuf.md" TargetMode="External"/><Relationship Id="rId8" Type="http://schemas.openxmlformats.org/officeDocument/2006/relationships/hyperlink" Target="https://grpc.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138.png"/><Relationship Id="rId4" Type="http://schemas.openxmlformats.org/officeDocument/2006/relationships/image" Target="../media/image131.png"/><Relationship Id="rId9" Type="http://schemas.openxmlformats.org/officeDocument/2006/relationships/image" Target="../media/image172.png"/><Relationship Id="rId5" Type="http://schemas.openxmlformats.org/officeDocument/2006/relationships/image" Target="../media/image129.png"/><Relationship Id="rId6" Type="http://schemas.openxmlformats.org/officeDocument/2006/relationships/image" Target="../media/image132.png"/><Relationship Id="rId7" Type="http://schemas.openxmlformats.org/officeDocument/2006/relationships/image" Target="../media/image134.png"/><Relationship Id="rId8" Type="http://schemas.openxmlformats.org/officeDocument/2006/relationships/image" Target="../media/image1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138.png"/><Relationship Id="rId4" Type="http://schemas.openxmlformats.org/officeDocument/2006/relationships/image" Target="../media/image131.png"/><Relationship Id="rId9" Type="http://schemas.openxmlformats.org/officeDocument/2006/relationships/image" Target="../media/image172.png"/><Relationship Id="rId5" Type="http://schemas.openxmlformats.org/officeDocument/2006/relationships/image" Target="../media/image129.png"/><Relationship Id="rId6" Type="http://schemas.openxmlformats.org/officeDocument/2006/relationships/image" Target="../media/image132.png"/><Relationship Id="rId7" Type="http://schemas.openxmlformats.org/officeDocument/2006/relationships/image" Target="../media/image134.png"/><Relationship Id="rId8" Type="http://schemas.openxmlformats.org/officeDocument/2006/relationships/image" Target="../media/image1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raft.github.io/" TargetMode="External"/><Relationship Id="rId4" Type="http://schemas.openxmlformats.org/officeDocument/2006/relationships/image" Target="../media/image147.png"/><Relationship Id="rId5" Type="http://schemas.openxmlformats.org/officeDocument/2006/relationships/image" Target="../media/image1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github.com/kubernetes/kubernetes/blob/master/cmd/kube-controller-manager/app/controllermanager.go#L34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1" Type="http://schemas.openxmlformats.org/officeDocument/2006/relationships/image" Target="../media/image152.png"/><Relationship Id="rId10" Type="http://schemas.openxmlformats.org/officeDocument/2006/relationships/image" Target="../media/image143.png"/><Relationship Id="rId13" Type="http://schemas.openxmlformats.org/officeDocument/2006/relationships/image" Target="../media/image155.png"/><Relationship Id="rId12" Type="http://schemas.openxmlformats.org/officeDocument/2006/relationships/image" Target="../media/image149.png"/><Relationship Id="rId14" Type="http://schemas.openxmlformats.org/officeDocument/2006/relationships/image" Target="../media/image151.png"/><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141.png"/><Relationship Id="rId4" Type="http://schemas.openxmlformats.org/officeDocument/2006/relationships/image" Target="../media/image142.png"/><Relationship Id="rId9" Type="http://schemas.openxmlformats.org/officeDocument/2006/relationships/image" Target="../media/image150.png"/><Relationship Id="rId5" Type="http://schemas.openxmlformats.org/officeDocument/2006/relationships/image" Target="../media/image140.png"/><Relationship Id="rId6" Type="http://schemas.openxmlformats.org/officeDocument/2006/relationships/image" Target="../media/image148.png"/><Relationship Id="rId7" Type="http://schemas.openxmlformats.org/officeDocument/2006/relationships/image" Target="../media/image144.png"/><Relationship Id="rId8" Type="http://schemas.openxmlformats.org/officeDocument/2006/relationships/image" Target="../media/image1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1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hyperlink" Target="https://kubernetes.io/docs/concepts/workloads/pods/pod-overvie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s://kubernetes.io/docs/concepts/workloads/controllers/deploymen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153.jpg"/><Relationship Id="rId4" Type="http://schemas.openxmlformats.org/officeDocument/2006/relationships/hyperlink" Target="https://www.infoq.com/articles/kubernetes-effe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kubernetes.io/docs/concepts/services-networking/servic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traefik.io/" TargetMode="External"/><Relationship Id="rId4" Type="http://schemas.openxmlformats.org/officeDocument/2006/relationships/hyperlink" Target="https://kubernetes.io/docs/concepts/services-networking/ingres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156.png"/><Relationship Id="rId4" Type="http://schemas.openxmlformats.org/officeDocument/2006/relationships/hyperlink" Target="https://kubernetes.io/docs/concepts/overview/working-with-objects/namespaces/" TargetMode="External"/><Relationship Id="rId5" Type="http://schemas.openxmlformats.org/officeDocument/2006/relationships/hyperlink" Target="https://kubernetes.io/docs/admin/authorization/rba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hyperlink" Target="https://weave.works" TargetMode="External"/><Relationship Id="rId4" Type="http://schemas.openxmlformats.org/officeDocument/2006/relationships/image" Target="../media/image1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158.png"/><Relationship Id="rId4" Type="http://schemas.openxmlformats.org/officeDocument/2006/relationships/image" Target="../media/image1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hyperlink" Target="https://cluster-xx.workshopctl.kubernetesfinland.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1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64.png"/><Relationship Id="rId7" Type="http://schemas.openxmlformats.org/officeDocument/2006/relationships/image" Target="../media/image6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hyperlink" Target="https://github.com/cloud-native-nordics/workshopctl" TargetMode="External"/><Relationship Id="rId4" Type="http://schemas.openxmlformats.org/officeDocument/2006/relationships/image" Target="../media/image161.png"/><Relationship Id="rId5" Type="http://schemas.openxmlformats.org/officeDocument/2006/relationships/image" Target="../media/image1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162.png"/><Relationship Id="rId4" Type="http://schemas.openxmlformats.org/officeDocument/2006/relationships/hyperlink" Target="https://kubernetes.io/" TargetMode="External"/><Relationship Id="rId5" Type="http://schemas.openxmlformats.org/officeDocument/2006/relationships/image" Target="../media/image1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162.png"/><Relationship Id="rId4" Type="http://schemas.openxmlformats.org/officeDocument/2006/relationships/hyperlink" Target="https://kubernetes.io/docs/reference/kubectl/overview/"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162.png"/><Relationship Id="rId4" Type="http://schemas.openxmlformats.org/officeDocument/2006/relationships/hyperlink" Target="https://kubernetes.io/docs/reference/kubectl/overview/"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162.png"/><Relationship Id="rId4" Type="http://schemas.openxmlformats.org/officeDocument/2006/relationships/hyperlink" Target="https://kubernetes.io/docs/reference/generated/kubectl/kubectl-commands#ru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image" Target="../media/image162.png"/><Relationship Id="rId4" Type="http://schemas.openxmlformats.org/officeDocument/2006/relationships/hyperlink" Target="https://kubernetes.io/docs/reference/generated/kubectl/kubectl-commands#ge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162.png"/><Relationship Id="rId4" Type="http://schemas.openxmlformats.org/officeDocument/2006/relationships/hyperlink" Target="https://kubernetes.io/docs/reference/generated/kubectl/kubectl-commands#scal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image" Target="../media/image162.png"/><Relationship Id="rId4" Type="http://schemas.openxmlformats.org/officeDocument/2006/relationships/hyperlink" Target="https://kubernetes.io/docs/reference/generated/kubectl/kubectl-commands#delet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0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164.jpg"/><Relationship Id="rId4" Type="http://schemas.openxmlformats.org/officeDocument/2006/relationships/hyperlink" Target="http://clipart-library.com/clipart/390635.ht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hyperlink" Target="https://l.cncf.io" TargetMode="External"/><Relationship Id="rId4" Type="http://schemas.openxmlformats.org/officeDocument/2006/relationships/image" Target="../media/image17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 Id="rId3" Type="http://schemas.openxmlformats.org/officeDocument/2006/relationships/hyperlink" Target="https://kubernetes.io/docs/concepts/overview/working-with-objects/labels/#syntax-and-character-set" TargetMode="External"/><Relationship Id="rId4" Type="http://schemas.openxmlformats.org/officeDocument/2006/relationships/image" Target="../media/image1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1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 Id="rId3" Type="http://schemas.openxmlformats.org/officeDocument/2006/relationships/image" Target="../media/image1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hyperlink" Target="https://www.cncf.io/certification/training/" TargetMode="External"/><Relationship Id="rId4" Type="http://schemas.openxmlformats.org/officeDocument/2006/relationships/hyperlink" Target="https://www.cncf.io/certification/training/" TargetMode="External"/><Relationship Id="rId9" Type="http://schemas.openxmlformats.org/officeDocument/2006/relationships/hyperlink" Target="https://www.cncf.io/certification/ckad/" TargetMode="External"/><Relationship Id="rId5" Type="http://schemas.openxmlformats.org/officeDocument/2006/relationships/hyperlink" Target="https://www.cncf.io/certification/training/" TargetMode="External"/><Relationship Id="rId6" Type="http://schemas.openxmlformats.org/officeDocument/2006/relationships/hyperlink" Target="https://www.cncf.io/certification/training/" TargetMode="External"/><Relationship Id="rId7" Type="http://schemas.openxmlformats.org/officeDocument/2006/relationships/image" Target="../media/image34.png"/><Relationship Id="rId8" Type="http://schemas.openxmlformats.org/officeDocument/2006/relationships/hyperlink" Target="https://www.cncf.io/certification/cka/" TargetMode="External"/><Relationship Id="rId11" Type="http://schemas.openxmlformats.org/officeDocument/2006/relationships/image" Target="../media/image26.png"/><Relationship Id="rId10" Type="http://schemas.openxmlformats.org/officeDocument/2006/relationships/image" Target="../media/image28.png"/><Relationship Id="rId12"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 Id="rId3" Type="http://schemas.openxmlformats.org/officeDocument/2006/relationships/image" Target="../media/image162.png"/><Relationship Id="rId4" Type="http://schemas.openxmlformats.org/officeDocument/2006/relationships/hyperlink" Target="https://kubernetes.io/docs/concepts/configuration/manage-compute-resources-container/"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4.xml"/><Relationship Id="rId3" Type="http://schemas.openxmlformats.org/officeDocument/2006/relationships/image" Target="../media/image162.png"/><Relationship Id="rId4" Type="http://schemas.openxmlformats.org/officeDocument/2006/relationships/hyperlink" Target="https://kubernetes.io/docs/tasks/configure-pod-container/configure-pod-configmap/"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 Id="rId3" Type="http://schemas.openxmlformats.org/officeDocument/2006/relationships/image" Target="../media/image162.png"/><Relationship Id="rId4" Type="http://schemas.openxmlformats.org/officeDocument/2006/relationships/hyperlink" Target="https://kubernetes.io/docs/tasks/configure-pod-container/configure-pod-configmap/"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 Id="rId3" Type="http://schemas.openxmlformats.org/officeDocument/2006/relationships/image" Target="../media/image162.png"/><Relationship Id="rId4" Type="http://schemas.openxmlformats.org/officeDocument/2006/relationships/hyperlink" Target="https://kubernetes.io/docs/tasks/configure-pod-container/configure-pod-configmap/"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hyperlink" Target="https://traefik.i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cncf.io/ck" TargetMode="External"/><Relationship Id="rId4" Type="http://schemas.openxmlformats.org/officeDocument/2006/relationships/image" Target="../media/image33.png"/><Relationship Id="rId5" Type="http://schemas.openxmlformats.org/officeDocument/2006/relationships/hyperlink" Target="https://docs.google.com/presentation/d/1BoxFeENJcINgHbKfygXpXROchiRO2LBT-pzdaOFr4Zg/edit#slide=id.g39c264972c_182_844"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9.xml"/><Relationship Id="rId3" Type="http://schemas.openxmlformats.org/officeDocument/2006/relationships/hyperlink" Target="https://github.com/stefanprodan/k8s-podinfo/blob/master/docs/3-monitoring.m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3"/>
          <p:cNvSpPr txBox="1"/>
          <p:nvPr/>
        </p:nvSpPr>
        <p:spPr>
          <a:xfrm>
            <a:off x="311708" y="18113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sv" sz="5200">
                <a:latin typeface="Roboto"/>
                <a:ea typeface="Roboto"/>
                <a:cs typeface="Roboto"/>
                <a:sym typeface="Roboto"/>
              </a:rPr>
              <a:t>Kubernetes 101</a:t>
            </a:r>
            <a:br>
              <a:rPr lang="sv" sz="5200">
                <a:latin typeface="Roboto"/>
                <a:ea typeface="Roboto"/>
                <a:cs typeface="Roboto"/>
                <a:sym typeface="Roboto"/>
              </a:rPr>
            </a:br>
            <a:r>
              <a:rPr lang="sv" sz="5200">
                <a:latin typeface="Roboto"/>
                <a:ea typeface="Roboto"/>
                <a:cs typeface="Roboto"/>
                <a:sym typeface="Roboto"/>
              </a:rPr>
              <a:t>“Hands On” Workshop</a:t>
            </a:r>
            <a:endParaRPr sz="5200">
              <a:solidFill>
                <a:srgbClr val="000000"/>
              </a:solidFill>
              <a:latin typeface="Roboto"/>
              <a:ea typeface="Roboto"/>
              <a:cs typeface="Roboto"/>
              <a:sym typeface="Roboto"/>
            </a:endParaRPr>
          </a:p>
        </p:txBody>
      </p:sp>
      <p:sp>
        <p:nvSpPr>
          <p:cNvPr id="261" name="Google Shape;261;p53"/>
          <p:cNvSpPr txBox="1"/>
          <p:nvPr/>
        </p:nvSpPr>
        <p:spPr>
          <a:xfrm>
            <a:off x="311700" y="390092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2800">
                <a:solidFill>
                  <a:srgbClr val="595959"/>
                </a:solidFill>
                <a:latin typeface="Roboto"/>
                <a:ea typeface="Roboto"/>
                <a:cs typeface="Roboto"/>
                <a:sym typeface="Roboto"/>
              </a:rPr>
              <a:t>Lucas Käldström - CNCF Ambassador</a:t>
            </a:r>
            <a:endParaRPr sz="2800">
              <a:solidFill>
                <a:srgbClr val="595959"/>
              </a:solidFill>
              <a:latin typeface="Roboto"/>
              <a:ea typeface="Roboto"/>
              <a:cs typeface="Roboto"/>
              <a:sym typeface="Roboto"/>
            </a:endParaRPr>
          </a:p>
          <a:p>
            <a:pPr indent="0" lvl="0" marL="0" rtl="0" algn="ctr">
              <a:spcBef>
                <a:spcPts val="0"/>
              </a:spcBef>
              <a:spcAft>
                <a:spcPts val="0"/>
              </a:spcAft>
              <a:buNone/>
            </a:pPr>
            <a:r>
              <a:rPr lang="sv">
                <a:solidFill>
                  <a:srgbClr val="595959"/>
                </a:solidFill>
                <a:latin typeface="Roboto"/>
                <a:ea typeface="Roboto"/>
                <a:cs typeface="Roboto"/>
                <a:sym typeface="Roboto"/>
              </a:rPr>
              <a:t>29th of October,</a:t>
            </a:r>
            <a:r>
              <a:rPr lang="sv">
                <a:solidFill>
                  <a:srgbClr val="595959"/>
                </a:solidFill>
                <a:latin typeface="Roboto"/>
                <a:ea typeface="Roboto"/>
                <a:cs typeface="Roboto"/>
                <a:sym typeface="Roboto"/>
              </a:rPr>
              <a:t> 2019 - Tampere</a:t>
            </a:r>
            <a:endParaRPr>
              <a:solidFill>
                <a:srgbClr val="595959"/>
              </a:solidFill>
              <a:latin typeface="Roboto"/>
              <a:ea typeface="Roboto"/>
              <a:cs typeface="Roboto"/>
              <a:sym typeface="Roboto"/>
            </a:endParaRPr>
          </a:p>
        </p:txBody>
      </p:sp>
      <p:pic>
        <p:nvPicPr>
          <p:cNvPr id="262" name="Google Shape;262;p53"/>
          <p:cNvPicPr preferRelativeResize="0"/>
          <p:nvPr/>
        </p:nvPicPr>
        <p:blipFill>
          <a:blip r:embed="rId3">
            <a:alphaModFix/>
          </a:blip>
          <a:stretch>
            <a:fillRect/>
          </a:stretch>
        </p:blipFill>
        <p:spPr>
          <a:xfrm>
            <a:off x="2336175" y="0"/>
            <a:ext cx="4471652" cy="2235826"/>
          </a:xfrm>
          <a:prstGeom prst="rect">
            <a:avLst/>
          </a:prstGeom>
          <a:noFill/>
          <a:ln>
            <a:noFill/>
          </a:ln>
        </p:spPr>
      </p:pic>
      <p:sp>
        <p:nvSpPr>
          <p:cNvPr id="263" name="Google Shape;263;p53"/>
          <p:cNvSpPr txBox="1"/>
          <p:nvPr/>
        </p:nvSpPr>
        <p:spPr>
          <a:xfrm>
            <a:off x="6548850" y="4730475"/>
            <a:ext cx="21093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000"/>
              <a:t>Image credit: </a:t>
            </a:r>
            <a:r>
              <a:rPr lang="sv" sz="1000" u="sng">
                <a:solidFill>
                  <a:srgbClr val="0097A7"/>
                </a:solidFill>
                <a:hlinkClick r:id="rId4">
                  <a:extLst>
                    <a:ext uri="{A12FA001-AC4F-418D-AE19-62706E023703}">
                      <ahyp:hlinkClr val="tx"/>
                    </a:ext>
                  </a:extLst>
                </a:hlinkClick>
              </a:rPr>
              <a:t>@ashleymcnamara</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2"/>
          <p:cNvSpPr txBox="1"/>
          <p:nvPr>
            <p:ph type="title"/>
          </p:nvPr>
        </p:nvSpPr>
        <p:spPr>
          <a:xfrm>
            <a:off x="257175" y="321389"/>
            <a:ext cx="8629800" cy="4431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97 Certified Kubernetes Partners</a:t>
            </a:r>
            <a:endParaRPr/>
          </a:p>
        </p:txBody>
      </p:sp>
      <p:pic>
        <p:nvPicPr>
          <p:cNvPr id="334" name="Google Shape;334;p62"/>
          <p:cNvPicPr preferRelativeResize="0"/>
          <p:nvPr/>
        </p:nvPicPr>
        <p:blipFill>
          <a:blip r:embed="rId3">
            <a:alphaModFix/>
          </a:blip>
          <a:stretch>
            <a:fillRect/>
          </a:stretch>
        </p:blipFill>
        <p:spPr>
          <a:xfrm>
            <a:off x="7961308" y="1040102"/>
            <a:ext cx="336800" cy="214861"/>
          </a:xfrm>
          <a:prstGeom prst="rect">
            <a:avLst/>
          </a:prstGeom>
          <a:noFill/>
          <a:ln>
            <a:noFill/>
          </a:ln>
        </p:spPr>
      </p:pic>
      <p:pic>
        <p:nvPicPr>
          <p:cNvPr id="335" name="Google Shape;335;p62"/>
          <p:cNvPicPr preferRelativeResize="0"/>
          <p:nvPr/>
        </p:nvPicPr>
        <p:blipFill>
          <a:blip r:embed="rId4">
            <a:alphaModFix/>
          </a:blip>
          <a:stretch>
            <a:fillRect/>
          </a:stretch>
        </p:blipFill>
        <p:spPr>
          <a:xfrm>
            <a:off x="869121" y="1469745"/>
            <a:ext cx="513725" cy="367438"/>
          </a:xfrm>
          <a:prstGeom prst="rect">
            <a:avLst/>
          </a:prstGeom>
          <a:noFill/>
          <a:ln>
            <a:noFill/>
          </a:ln>
        </p:spPr>
      </p:pic>
      <p:pic>
        <p:nvPicPr>
          <p:cNvPr id="336" name="Google Shape;336;p62"/>
          <p:cNvPicPr preferRelativeResize="0"/>
          <p:nvPr/>
        </p:nvPicPr>
        <p:blipFill rotWithShape="1">
          <a:blip r:embed="rId5">
            <a:alphaModFix/>
          </a:blip>
          <a:srcRect b="13187" l="0" r="0" t="22229"/>
          <a:stretch/>
        </p:blipFill>
        <p:spPr>
          <a:xfrm>
            <a:off x="39431" y="3233822"/>
            <a:ext cx="548625" cy="226030"/>
          </a:xfrm>
          <a:prstGeom prst="rect">
            <a:avLst/>
          </a:prstGeom>
          <a:noFill/>
          <a:ln>
            <a:noFill/>
          </a:ln>
        </p:spPr>
      </p:pic>
      <p:pic>
        <p:nvPicPr>
          <p:cNvPr id="337" name="Google Shape;337;p62"/>
          <p:cNvPicPr preferRelativeResize="0"/>
          <p:nvPr/>
        </p:nvPicPr>
        <p:blipFill>
          <a:blip r:embed="rId6">
            <a:alphaModFix/>
          </a:blip>
          <a:stretch>
            <a:fillRect/>
          </a:stretch>
        </p:blipFill>
        <p:spPr>
          <a:xfrm>
            <a:off x="1965694" y="3728165"/>
            <a:ext cx="513725" cy="328158"/>
          </a:xfrm>
          <a:prstGeom prst="rect">
            <a:avLst/>
          </a:prstGeom>
          <a:noFill/>
          <a:ln>
            <a:noFill/>
          </a:ln>
        </p:spPr>
      </p:pic>
      <p:pic>
        <p:nvPicPr>
          <p:cNvPr id="338" name="Google Shape;338;p62"/>
          <p:cNvPicPr preferRelativeResize="0"/>
          <p:nvPr/>
        </p:nvPicPr>
        <p:blipFill>
          <a:blip r:embed="rId7">
            <a:alphaModFix/>
          </a:blip>
          <a:stretch>
            <a:fillRect/>
          </a:stretch>
        </p:blipFill>
        <p:spPr>
          <a:xfrm>
            <a:off x="4929611" y="3728355"/>
            <a:ext cx="513725" cy="327778"/>
          </a:xfrm>
          <a:prstGeom prst="rect">
            <a:avLst/>
          </a:prstGeom>
          <a:noFill/>
          <a:ln>
            <a:noFill/>
          </a:ln>
        </p:spPr>
      </p:pic>
      <p:pic>
        <p:nvPicPr>
          <p:cNvPr id="339" name="Google Shape;339;p62"/>
          <p:cNvPicPr preferRelativeResize="0"/>
          <p:nvPr/>
        </p:nvPicPr>
        <p:blipFill>
          <a:blip r:embed="rId8">
            <a:alphaModFix/>
          </a:blip>
          <a:stretch>
            <a:fillRect/>
          </a:stretch>
        </p:blipFill>
        <p:spPr>
          <a:xfrm>
            <a:off x="7773202" y="3741059"/>
            <a:ext cx="474000" cy="302369"/>
          </a:xfrm>
          <a:prstGeom prst="rect">
            <a:avLst/>
          </a:prstGeom>
          <a:noFill/>
          <a:ln>
            <a:noFill/>
          </a:ln>
        </p:spPr>
      </p:pic>
      <p:pic>
        <p:nvPicPr>
          <p:cNvPr id="340" name="Google Shape;340;p62"/>
          <p:cNvPicPr preferRelativeResize="0"/>
          <p:nvPr/>
        </p:nvPicPr>
        <p:blipFill>
          <a:blip r:embed="rId9">
            <a:alphaModFix/>
          </a:blip>
          <a:stretch>
            <a:fillRect/>
          </a:stretch>
        </p:blipFill>
        <p:spPr>
          <a:xfrm>
            <a:off x="3498612" y="4295208"/>
            <a:ext cx="548700" cy="350560"/>
          </a:xfrm>
          <a:prstGeom prst="rect">
            <a:avLst/>
          </a:prstGeom>
          <a:noFill/>
          <a:ln>
            <a:noFill/>
          </a:ln>
        </p:spPr>
      </p:pic>
      <p:pic>
        <p:nvPicPr>
          <p:cNvPr id="341" name="Google Shape;341;p62"/>
          <p:cNvPicPr preferRelativeResize="0"/>
          <p:nvPr/>
        </p:nvPicPr>
        <p:blipFill rotWithShape="1">
          <a:blip r:embed="rId10">
            <a:alphaModFix/>
          </a:blip>
          <a:srcRect b="18702" l="0" r="0" t="27023"/>
          <a:stretch/>
        </p:blipFill>
        <p:spPr>
          <a:xfrm>
            <a:off x="7280085" y="4356043"/>
            <a:ext cx="661100" cy="228888"/>
          </a:xfrm>
          <a:prstGeom prst="rect">
            <a:avLst/>
          </a:prstGeom>
          <a:noFill/>
          <a:ln>
            <a:noFill/>
          </a:ln>
        </p:spPr>
      </p:pic>
      <p:pic>
        <p:nvPicPr>
          <p:cNvPr id="342" name="Google Shape;342;p62"/>
          <p:cNvPicPr preferRelativeResize="0"/>
          <p:nvPr/>
        </p:nvPicPr>
        <p:blipFill rotWithShape="1">
          <a:blip r:embed="rId11">
            <a:alphaModFix/>
          </a:blip>
          <a:srcRect b="19561" l="0" r="0" t="11658"/>
          <a:stretch/>
        </p:blipFill>
        <p:spPr>
          <a:xfrm>
            <a:off x="7793064" y="2031417"/>
            <a:ext cx="548625" cy="393026"/>
          </a:xfrm>
          <a:prstGeom prst="rect">
            <a:avLst/>
          </a:prstGeom>
          <a:noFill/>
          <a:ln>
            <a:noFill/>
          </a:ln>
        </p:spPr>
      </p:pic>
      <p:pic>
        <p:nvPicPr>
          <p:cNvPr id="343" name="Google Shape;343;p62"/>
          <p:cNvPicPr preferRelativeResize="0"/>
          <p:nvPr/>
        </p:nvPicPr>
        <p:blipFill rotWithShape="1">
          <a:blip r:embed="rId12">
            <a:alphaModFix/>
          </a:blip>
          <a:srcRect b="0" l="9355" r="13709" t="0"/>
          <a:stretch/>
        </p:blipFill>
        <p:spPr>
          <a:xfrm>
            <a:off x="5023951" y="4190014"/>
            <a:ext cx="432350" cy="560946"/>
          </a:xfrm>
          <a:prstGeom prst="rect">
            <a:avLst/>
          </a:prstGeom>
          <a:noFill/>
          <a:ln>
            <a:noFill/>
          </a:ln>
        </p:spPr>
      </p:pic>
      <p:pic>
        <p:nvPicPr>
          <p:cNvPr id="344" name="Google Shape;344;p62"/>
          <p:cNvPicPr preferRelativeResize="0"/>
          <p:nvPr/>
        </p:nvPicPr>
        <p:blipFill rotWithShape="1">
          <a:blip r:embed="rId13">
            <a:alphaModFix/>
          </a:blip>
          <a:srcRect b="0" l="15190" r="18907" t="0"/>
          <a:stretch/>
        </p:blipFill>
        <p:spPr>
          <a:xfrm>
            <a:off x="2976643" y="2631730"/>
            <a:ext cx="336800" cy="344183"/>
          </a:xfrm>
          <a:prstGeom prst="rect">
            <a:avLst/>
          </a:prstGeom>
          <a:noFill/>
          <a:ln>
            <a:noFill/>
          </a:ln>
        </p:spPr>
      </p:pic>
      <p:pic>
        <p:nvPicPr>
          <p:cNvPr id="345" name="Google Shape;345;p62"/>
          <p:cNvPicPr preferRelativeResize="0"/>
          <p:nvPr/>
        </p:nvPicPr>
        <p:blipFill rotWithShape="1">
          <a:blip r:embed="rId14">
            <a:alphaModFix/>
          </a:blip>
          <a:srcRect b="20472" l="0" r="0" t="18343"/>
          <a:stretch/>
        </p:blipFill>
        <p:spPr>
          <a:xfrm>
            <a:off x="829253" y="2690779"/>
            <a:ext cx="548700" cy="226087"/>
          </a:xfrm>
          <a:prstGeom prst="rect">
            <a:avLst/>
          </a:prstGeom>
          <a:noFill/>
          <a:ln>
            <a:noFill/>
          </a:ln>
        </p:spPr>
      </p:pic>
      <p:pic>
        <p:nvPicPr>
          <p:cNvPr id="346" name="Google Shape;346;p62"/>
          <p:cNvPicPr preferRelativeResize="0"/>
          <p:nvPr/>
        </p:nvPicPr>
        <p:blipFill>
          <a:blip r:embed="rId15">
            <a:alphaModFix/>
          </a:blip>
          <a:stretch>
            <a:fillRect/>
          </a:stretch>
        </p:blipFill>
        <p:spPr>
          <a:xfrm>
            <a:off x="542767" y="1051106"/>
            <a:ext cx="548700" cy="192854"/>
          </a:xfrm>
          <a:prstGeom prst="rect">
            <a:avLst/>
          </a:prstGeom>
          <a:noFill/>
          <a:ln>
            <a:noFill/>
          </a:ln>
        </p:spPr>
      </p:pic>
      <p:pic>
        <p:nvPicPr>
          <p:cNvPr id="347" name="Google Shape;347;p62"/>
          <p:cNvPicPr preferRelativeResize="0"/>
          <p:nvPr/>
        </p:nvPicPr>
        <p:blipFill>
          <a:blip r:embed="rId16">
            <a:alphaModFix/>
          </a:blip>
          <a:stretch>
            <a:fillRect/>
          </a:stretch>
        </p:blipFill>
        <p:spPr>
          <a:xfrm>
            <a:off x="2642218" y="3732616"/>
            <a:ext cx="473950" cy="319257"/>
          </a:xfrm>
          <a:prstGeom prst="rect">
            <a:avLst/>
          </a:prstGeom>
          <a:noFill/>
          <a:ln>
            <a:noFill/>
          </a:ln>
        </p:spPr>
      </p:pic>
      <p:pic>
        <p:nvPicPr>
          <p:cNvPr id="348" name="Google Shape;348;p62"/>
          <p:cNvPicPr preferRelativeResize="0"/>
          <p:nvPr/>
        </p:nvPicPr>
        <p:blipFill>
          <a:blip r:embed="rId17">
            <a:alphaModFix/>
          </a:blip>
          <a:stretch>
            <a:fillRect/>
          </a:stretch>
        </p:blipFill>
        <p:spPr>
          <a:xfrm>
            <a:off x="8740675" y="4385737"/>
            <a:ext cx="336800" cy="169501"/>
          </a:xfrm>
          <a:prstGeom prst="rect">
            <a:avLst/>
          </a:prstGeom>
          <a:noFill/>
          <a:ln>
            <a:noFill/>
          </a:ln>
        </p:spPr>
      </p:pic>
      <p:pic>
        <p:nvPicPr>
          <p:cNvPr id="349" name="Google Shape;349;p62"/>
          <p:cNvPicPr preferRelativeResize="0"/>
          <p:nvPr/>
        </p:nvPicPr>
        <p:blipFill rotWithShape="1">
          <a:blip r:embed="rId18">
            <a:alphaModFix/>
          </a:blip>
          <a:srcRect b="0" l="15529" r="17472" t="0"/>
          <a:stretch/>
        </p:blipFill>
        <p:spPr>
          <a:xfrm>
            <a:off x="1890202" y="1055030"/>
            <a:ext cx="661100" cy="185005"/>
          </a:xfrm>
          <a:prstGeom prst="rect">
            <a:avLst/>
          </a:prstGeom>
          <a:noFill/>
          <a:ln>
            <a:noFill/>
          </a:ln>
        </p:spPr>
      </p:pic>
      <p:pic>
        <p:nvPicPr>
          <p:cNvPr id="350" name="Google Shape;350;p62"/>
          <p:cNvPicPr preferRelativeResize="0"/>
          <p:nvPr/>
        </p:nvPicPr>
        <p:blipFill>
          <a:blip r:embed="rId19">
            <a:alphaModFix/>
          </a:blip>
          <a:stretch>
            <a:fillRect/>
          </a:stretch>
        </p:blipFill>
        <p:spPr>
          <a:xfrm>
            <a:off x="4892526" y="2147343"/>
            <a:ext cx="697999" cy="161174"/>
          </a:xfrm>
          <a:prstGeom prst="rect">
            <a:avLst/>
          </a:prstGeom>
          <a:noFill/>
          <a:ln>
            <a:noFill/>
          </a:ln>
        </p:spPr>
      </p:pic>
      <p:pic>
        <p:nvPicPr>
          <p:cNvPr id="351" name="Google Shape;351;p62"/>
          <p:cNvPicPr preferRelativeResize="0"/>
          <p:nvPr/>
        </p:nvPicPr>
        <p:blipFill>
          <a:blip r:embed="rId20">
            <a:alphaModFix/>
          </a:blip>
          <a:stretch>
            <a:fillRect/>
          </a:stretch>
        </p:blipFill>
        <p:spPr>
          <a:xfrm>
            <a:off x="0" y="953215"/>
            <a:ext cx="473950" cy="388635"/>
          </a:xfrm>
          <a:prstGeom prst="rect">
            <a:avLst/>
          </a:prstGeom>
          <a:noFill/>
          <a:ln>
            <a:noFill/>
          </a:ln>
        </p:spPr>
      </p:pic>
      <p:pic>
        <p:nvPicPr>
          <p:cNvPr id="352" name="Google Shape;352;p62"/>
          <p:cNvPicPr preferRelativeResize="0"/>
          <p:nvPr/>
        </p:nvPicPr>
        <p:blipFill>
          <a:blip r:embed="rId21">
            <a:alphaModFix/>
          </a:blip>
          <a:stretch>
            <a:fillRect/>
          </a:stretch>
        </p:blipFill>
        <p:spPr>
          <a:xfrm>
            <a:off x="22582" y="2701432"/>
            <a:ext cx="698000" cy="204779"/>
          </a:xfrm>
          <a:prstGeom prst="rect">
            <a:avLst/>
          </a:prstGeom>
          <a:noFill/>
          <a:ln>
            <a:noFill/>
          </a:ln>
        </p:spPr>
      </p:pic>
      <p:pic>
        <p:nvPicPr>
          <p:cNvPr id="353" name="Google Shape;353;p62"/>
          <p:cNvPicPr preferRelativeResize="0"/>
          <p:nvPr/>
        </p:nvPicPr>
        <p:blipFill>
          <a:blip r:embed="rId22">
            <a:alphaModFix/>
          </a:blip>
          <a:stretch>
            <a:fillRect/>
          </a:stretch>
        </p:blipFill>
        <p:spPr>
          <a:xfrm>
            <a:off x="5621243" y="1549215"/>
            <a:ext cx="548700" cy="208497"/>
          </a:xfrm>
          <a:prstGeom prst="rect">
            <a:avLst/>
          </a:prstGeom>
          <a:noFill/>
          <a:ln>
            <a:noFill/>
          </a:ln>
        </p:spPr>
      </p:pic>
      <p:pic>
        <p:nvPicPr>
          <p:cNvPr id="354" name="Google Shape;354;p62"/>
          <p:cNvPicPr preferRelativeResize="0"/>
          <p:nvPr/>
        </p:nvPicPr>
        <p:blipFill rotWithShape="1">
          <a:blip r:embed="rId23">
            <a:alphaModFix/>
          </a:blip>
          <a:srcRect b="13253" l="15851" r="16808" t="16364"/>
          <a:stretch/>
        </p:blipFill>
        <p:spPr>
          <a:xfrm>
            <a:off x="5312739" y="943738"/>
            <a:ext cx="390000" cy="407590"/>
          </a:xfrm>
          <a:prstGeom prst="rect">
            <a:avLst/>
          </a:prstGeom>
          <a:noFill/>
          <a:ln>
            <a:noFill/>
          </a:ln>
        </p:spPr>
      </p:pic>
      <p:pic>
        <p:nvPicPr>
          <p:cNvPr id="355" name="Google Shape;355;p62"/>
          <p:cNvPicPr preferRelativeResize="0"/>
          <p:nvPr/>
        </p:nvPicPr>
        <p:blipFill rotWithShape="1">
          <a:blip r:embed="rId24">
            <a:alphaModFix/>
          </a:blip>
          <a:srcRect b="31321" l="0" r="0" t="31794"/>
          <a:stretch/>
        </p:blipFill>
        <p:spPr>
          <a:xfrm>
            <a:off x="6297740" y="1565522"/>
            <a:ext cx="635699" cy="175883"/>
          </a:xfrm>
          <a:prstGeom prst="rect">
            <a:avLst/>
          </a:prstGeom>
          <a:noFill/>
          <a:ln>
            <a:noFill/>
          </a:ln>
        </p:spPr>
      </p:pic>
      <p:pic>
        <p:nvPicPr>
          <p:cNvPr id="356" name="Google Shape;356;p62"/>
          <p:cNvPicPr preferRelativeResize="0"/>
          <p:nvPr/>
        </p:nvPicPr>
        <p:blipFill>
          <a:blip r:embed="rId25">
            <a:alphaModFix/>
          </a:blip>
          <a:stretch>
            <a:fillRect/>
          </a:stretch>
        </p:blipFill>
        <p:spPr>
          <a:xfrm>
            <a:off x="2015923" y="2078804"/>
            <a:ext cx="473999" cy="298254"/>
          </a:xfrm>
          <a:prstGeom prst="rect">
            <a:avLst/>
          </a:prstGeom>
          <a:noFill/>
          <a:ln>
            <a:noFill/>
          </a:ln>
        </p:spPr>
      </p:pic>
      <p:pic>
        <p:nvPicPr>
          <p:cNvPr id="357" name="Google Shape;357;p62"/>
          <p:cNvPicPr preferRelativeResize="0"/>
          <p:nvPr/>
        </p:nvPicPr>
        <p:blipFill>
          <a:blip r:embed="rId26">
            <a:alphaModFix/>
          </a:blip>
          <a:stretch>
            <a:fillRect/>
          </a:stretch>
        </p:blipFill>
        <p:spPr>
          <a:xfrm>
            <a:off x="7239753" y="3173849"/>
            <a:ext cx="513725" cy="345977"/>
          </a:xfrm>
          <a:prstGeom prst="rect">
            <a:avLst/>
          </a:prstGeom>
          <a:noFill/>
          <a:ln>
            <a:noFill/>
          </a:ln>
        </p:spPr>
      </p:pic>
      <p:pic>
        <p:nvPicPr>
          <p:cNvPr id="358" name="Google Shape;358;p62"/>
          <p:cNvPicPr preferRelativeResize="0"/>
          <p:nvPr/>
        </p:nvPicPr>
        <p:blipFill>
          <a:blip r:embed="rId27">
            <a:alphaModFix/>
          </a:blip>
          <a:stretch>
            <a:fillRect/>
          </a:stretch>
        </p:blipFill>
        <p:spPr>
          <a:xfrm>
            <a:off x="3182732" y="1491486"/>
            <a:ext cx="336800" cy="323955"/>
          </a:xfrm>
          <a:prstGeom prst="rect">
            <a:avLst/>
          </a:prstGeom>
          <a:noFill/>
          <a:ln>
            <a:noFill/>
          </a:ln>
        </p:spPr>
      </p:pic>
      <p:pic>
        <p:nvPicPr>
          <p:cNvPr id="359" name="Google Shape;359;p62"/>
          <p:cNvPicPr preferRelativeResize="0"/>
          <p:nvPr/>
        </p:nvPicPr>
        <p:blipFill>
          <a:blip r:embed="rId28">
            <a:alphaModFix/>
          </a:blip>
          <a:stretch>
            <a:fillRect/>
          </a:stretch>
        </p:blipFill>
        <p:spPr>
          <a:xfrm>
            <a:off x="3647328" y="1601444"/>
            <a:ext cx="725850" cy="104039"/>
          </a:xfrm>
          <a:prstGeom prst="rect">
            <a:avLst/>
          </a:prstGeom>
          <a:noFill/>
          <a:ln>
            <a:noFill/>
          </a:ln>
        </p:spPr>
      </p:pic>
      <p:pic>
        <p:nvPicPr>
          <p:cNvPr id="360" name="Google Shape;360;p62"/>
          <p:cNvPicPr preferRelativeResize="0"/>
          <p:nvPr/>
        </p:nvPicPr>
        <p:blipFill>
          <a:blip r:embed="rId29">
            <a:alphaModFix/>
          </a:blip>
          <a:stretch>
            <a:fillRect/>
          </a:stretch>
        </p:blipFill>
        <p:spPr>
          <a:xfrm>
            <a:off x="8066580" y="4259955"/>
            <a:ext cx="548700" cy="421064"/>
          </a:xfrm>
          <a:prstGeom prst="rect">
            <a:avLst/>
          </a:prstGeom>
          <a:noFill/>
          <a:ln>
            <a:noFill/>
          </a:ln>
        </p:spPr>
      </p:pic>
      <p:pic>
        <p:nvPicPr>
          <p:cNvPr id="361" name="Google Shape;361;p62"/>
          <p:cNvPicPr preferRelativeResize="0"/>
          <p:nvPr/>
        </p:nvPicPr>
        <p:blipFill>
          <a:blip r:embed="rId30">
            <a:alphaModFix/>
          </a:blip>
          <a:stretch>
            <a:fillRect/>
          </a:stretch>
        </p:blipFill>
        <p:spPr>
          <a:xfrm>
            <a:off x="7901671" y="3162549"/>
            <a:ext cx="432350" cy="368578"/>
          </a:xfrm>
          <a:prstGeom prst="rect">
            <a:avLst/>
          </a:prstGeom>
          <a:noFill/>
          <a:ln>
            <a:noFill/>
          </a:ln>
        </p:spPr>
      </p:pic>
      <p:pic>
        <p:nvPicPr>
          <p:cNvPr id="362" name="Google Shape;362;p62"/>
          <p:cNvPicPr preferRelativeResize="0"/>
          <p:nvPr/>
        </p:nvPicPr>
        <p:blipFill>
          <a:blip r:embed="rId31">
            <a:alphaModFix/>
          </a:blip>
          <a:stretch>
            <a:fillRect/>
          </a:stretch>
        </p:blipFill>
        <p:spPr>
          <a:xfrm>
            <a:off x="3867720" y="2034685"/>
            <a:ext cx="432350" cy="386491"/>
          </a:xfrm>
          <a:prstGeom prst="rect">
            <a:avLst/>
          </a:prstGeom>
          <a:noFill/>
          <a:ln>
            <a:noFill/>
          </a:ln>
        </p:spPr>
      </p:pic>
      <p:pic>
        <p:nvPicPr>
          <p:cNvPr id="363" name="Google Shape;363;p62"/>
          <p:cNvPicPr preferRelativeResize="0"/>
          <p:nvPr/>
        </p:nvPicPr>
        <p:blipFill rotWithShape="1">
          <a:blip r:embed="rId32">
            <a:alphaModFix/>
          </a:blip>
          <a:srcRect b="20631" l="0" r="0" t="22359"/>
          <a:stretch/>
        </p:blipFill>
        <p:spPr>
          <a:xfrm>
            <a:off x="4778757" y="2612735"/>
            <a:ext cx="473974" cy="382174"/>
          </a:xfrm>
          <a:prstGeom prst="rect">
            <a:avLst/>
          </a:prstGeom>
          <a:noFill/>
          <a:ln>
            <a:noFill/>
          </a:ln>
        </p:spPr>
      </p:pic>
      <p:pic>
        <p:nvPicPr>
          <p:cNvPr id="364" name="Google Shape;364;p62"/>
          <p:cNvPicPr preferRelativeResize="0"/>
          <p:nvPr/>
        </p:nvPicPr>
        <p:blipFill>
          <a:blip r:embed="rId33">
            <a:alphaModFix/>
          </a:blip>
          <a:stretch>
            <a:fillRect/>
          </a:stretch>
        </p:blipFill>
        <p:spPr>
          <a:xfrm>
            <a:off x="5771556" y="1103644"/>
            <a:ext cx="661100" cy="87778"/>
          </a:xfrm>
          <a:prstGeom prst="rect">
            <a:avLst/>
          </a:prstGeom>
          <a:noFill/>
          <a:ln>
            <a:noFill/>
          </a:ln>
        </p:spPr>
      </p:pic>
      <p:pic>
        <p:nvPicPr>
          <p:cNvPr id="365" name="Google Shape;365;p62"/>
          <p:cNvPicPr preferRelativeResize="0"/>
          <p:nvPr/>
        </p:nvPicPr>
        <p:blipFill>
          <a:blip r:embed="rId34">
            <a:alphaModFix/>
          </a:blip>
          <a:stretch>
            <a:fillRect/>
          </a:stretch>
        </p:blipFill>
        <p:spPr>
          <a:xfrm>
            <a:off x="35213" y="4332168"/>
            <a:ext cx="473950" cy="276639"/>
          </a:xfrm>
          <a:prstGeom prst="rect">
            <a:avLst/>
          </a:prstGeom>
          <a:noFill/>
          <a:ln>
            <a:noFill/>
          </a:ln>
        </p:spPr>
      </p:pic>
      <p:pic>
        <p:nvPicPr>
          <p:cNvPr id="366" name="Google Shape;366;p62"/>
          <p:cNvPicPr preferRelativeResize="0"/>
          <p:nvPr/>
        </p:nvPicPr>
        <p:blipFill>
          <a:blip r:embed="rId35">
            <a:alphaModFix/>
          </a:blip>
          <a:stretch>
            <a:fillRect/>
          </a:stretch>
        </p:blipFill>
        <p:spPr>
          <a:xfrm>
            <a:off x="2162986" y="3225914"/>
            <a:ext cx="473975" cy="241847"/>
          </a:xfrm>
          <a:prstGeom prst="rect">
            <a:avLst/>
          </a:prstGeom>
          <a:noFill/>
          <a:ln>
            <a:noFill/>
          </a:ln>
        </p:spPr>
      </p:pic>
      <p:pic>
        <p:nvPicPr>
          <p:cNvPr id="367" name="Google Shape;367;p62"/>
          <p:cNvPicPr preferRelativeResize="0"/>
          <p:nvPr/>
        </p:nvPicPr>
        <p:blipFill>
          <a:blip r:embed="rId36">
            <a:alphaModFix/>
          </a:blip>
          <a:stretch>
            <a:fillRect/>
          </a:stretch>
        </p:blipFill>
        <p:spPr>
          <a:xfrm>
            <a:off x="6501473" y="1078665"/>
            <a:ext cx="661100" cy="137735"/>
          </a:xfrm>
          <a:prstGeom prst="rect">
            <a:avLst/>
          </a:prstGeom>
          <a:noFill/>
          <a:ln>
            <a:noFill/>
          </a:ln>
        </p:spPr>
      </p:pic>
      <p:pic>
        <p:nvPicPr>
          <p:cNvPr id="368" name="Google Shape;368;p62"/>
          <p:cNvPicPr preferRelativeResize="0"/>
          <p:nvPr/>
        </p:nvPicPr>
        <p:blipFill>
          <a:blip r:embed="rId37">
            <a:alphaModFix/>
          </a:blip>
          <a:stretch>
            <a:fillRect/>
          </a:stretch>
        </p:blipFill>
        <p:spPr>
          <a:xfrm>
            <a:off x="4608222" y="1099639"/>
            <a:ext cx="635699" cy="95788"/>
          </a:xfrm>
          <a:prstGeom prst="rect">
            <a:avLst/>
          </a:prstGeom>
          <a:noFill/>
          <a:ln>
            <a:noFill/>
          </a:ln>
        </p:spPr>
      </p:pic>
      <p:pic>
        <p:nvPicPr>
          <p:cNvPr id="369" name="Google Shape;369;p62"/>
          <p:cNvPicPr preferRelativeResize="0"/>
          <p:nvPr/>
        </p:nvPicPr>
        <p:blipFill>
          <a:blip r:embed="rId38">
            <a:alphaModFix/>
          </a:blip>
          <a:stretch>
            <a:fillRect/>
          </a:stretch>
        </p:blipFill>
        <p:spPr>
          <a:xfrm>
            <a:off x="7019730" y="3746538"/>
            <a:ext cx="590674" cy="291411"/>
          </a:xfrm>
          <a:prstGeom prst="rect">
            <a:avLst/>
          </a:prstGeom>
          <a:noFill/>
          <a:ln>
            <a:noFill/>
          </a:ln>
        </p:spPr>
      </p:pic>
      <p:pic>
        <p:nvPicPr>
          <p:cNvPr id="370" name="Google Shape;370;p62"/>
          <p:cNvPicPr preferRelativeResize="0"/>
          <p:nvPr/>
        </p:nvPicPr>
        <p:blipFill rotWithShape="1">
          <a:blip r:embed="rId39">
            <a:alphaModFix/>
          </a:blip>
          <a:srcRect b="11821" l="0" r="0" t="14246"/>
          <a:stretch/>
        </p:blipFill>
        <p:spPr>
          <a:xfrm>
            <a:off x="3990705" y="1023299"/>
            <a:ext cx="548700" cy="248468"/>
          </a:xfrm>
          <a:prstGeom prst="rect">
            <a:avLst/>
          </a:prstGeom>
          <a:noFill/>
          <a:ln>
            <a:noFill/>
          </a:ln>
        </p:spPr>
      </p:pic>
      <p:pic>
        <p:nvPicPr>
          <p:cNvPr id="371" name="Google Shape;371;p62"/>
          <p:cNvPicPr preferRelativeResize="0"/>
          <p:nvPr/>
        </p:nvPicPr>
        <p:blipFill rotWithShape="1">
          <a:blip r:embed="rId40">
            <a:alphaModFix/>
          </a:blip>
          <a:srcRect b="26678" l="0" r="0" t="26850"/>
          <a:stretch/>
        </p:blipFill>
        <p:spPr>
          <a:xfrm>
            <a:off x="1210007" y="2124638"/>
            <a:ext cx="725850" cy="206586"/>
          </a:xfrm>
          <a:prstGeom prst="rect">
            <a:avLst/>
          </a:prstGeom>
          <a:noFill/>
          <a:ln>
            <a:noFill/>
          </a:ln>
        </p:spPr>
      </p:pic>
      <p:pic>
        <p:nvPicPr>
          <p:cNvPr id="372" name="Google Shape;372;p62"/>
          <p:cNvPicPr preferRelativeResize="0"/>
          <p:nvPr/>
        </p:nvPicPr>
        <p:blipFill>
          <a:blip r:embed="rId41">
            <a:alphaModFix/>
          </a:blip>
          <a:stretch>
            <a:fillRect/>
          </a:stretch>
        </p:blipFill>
        <p:spPr>
          <a:xfrm>
            <a:off x="5181933" y="3201675"/>
            <a:ext cx="473950" cy="290325"/>
          </a:xfrm>
          <a:prstGeom prst="rect">
            <a:avLst/>
          </a:prstGeom>
          <a:noFill/>
          <a:ln>
            <a:noFill/>
          </a:ln>
        </p:spPr>
      </p:pic>
      <p:pic>
        <p:nvPicPr>
          <p:cNvPr id="373" name="Google Shape;373;p62"/>
          <p:cNvPicPr preferRelativeResize="0"/>
          <p:nvPr/>
        </p:nvPicPr>
        <p:blipFill>
          <a:blip r:embed="rId42">
            <a:alphaModFix/>
          </a:blip>
          <a:stretch>
            <a:fillRect/>
          </a:stretch>
        </p:blipFill>
        <p:spPr>
          <a:xfrm>
            <a:off x="43325" y="1580419"/>
            <a:ext cx="697999" cy="146089"/>
          </a:xfrm>
          <a:prstGeom prst="rect">
            <a:avLst/>
          </a:prstGeom>
          <a:noFill/>
          <a:ln>
            <a:noFill/>
          </a:ln>
        </p:spPr>
      </p:pic>
      <p:pic>
        <p:nvPicPr>
          <p:cNvPr id="374" name="Google Shape;374;p62"/>
          <p:cNvPicPr preferRelativeResize="0"/>
          <p:nvPr/>
        </p:nvPicPr>
        <p:blipFill>
          <a:blip r:embed="rId43">
            <a:alphaModFix/>
          </a:blip>
          <a:stretch>
            <a:fillRect/>
          </a:stretch>
        </p:blipFill>
        <p:spPr>
          <a:xfrm>
            <a:off x="4121461" y="2681294"/>
            <a:ext cx="548625" cy="245056"/>
          </a:xfrm>
          <a:prstGeom prst="rect">
            <a:avLst/>
          </a:prstGeom>
          <a:noFill/>
          <a:ln>
            <a:noFill/>
          </a:ln>
        </p:spPr>
      </p:pic>
      <p:pic>
        <p:nvPicPr>
          <p:cNvPr id="375" name="Google Shape;375;p62"/>
          <p:cNvPicPr preferRelativeResize="0"/>
          <p:nvPr/>
        </p:nvPicPr>
        <p:blipFill rotWithShape="1">
          <a:blip r:embed="rId44">
            <a:alphaModFix/>
          </a:blip>
          <a:srcRect b="0" l="23514" r="20884" t="0"/>
          <a:stretch/>
        </p:blipFill>
        <p:spPr>
          <a:xfrm>
            <a:off x="1486871" y="3718192"/>
            <a:ext cx="316025" cy="348103"/>
          </a:xfrm>
          <a:prstGeom prst="rect">
            <a:avLst/>
          </a:prstGeom>
          <a:noFill/>
          <a:ln>
            <a:noFill/>
          </a:ln>
        </p:spPr>
      </p:pic>
      <p:pic>
        <p:nvPicPr>
          <p:cNvPr id="376" name="Google Shape;376;p62"/>
          <p:cNvPicPr preferRelativeResize="0"/>
          <p:nvPr/>
        </p:nvPicPr>
        <p:blipFill>
          <a:blip r:embed="rId45">
            <a:alphaModFix/>
          </a:blip>
          <a:stretch>
            <a:fillRect/>
          </a:stretch>
        </p:blipFill>
        <p:spPr>
          <a:xfrm>
            <a:off x="1308577" y="4288811"/>
            <a:ext cx="390000" cy="363354"/>
          </a:xfrm>
          <a:prstGeom prst="rect">
            <a:avLst/>
          </a:prstGeom>
          <a:noFill/>
          <a:ln>
            <a:noFill/>
          </a:ln>
        </p:spPr>
      </p:pic>
      <p:pic>
        <p:nvPicPr>
          <p:cNvPr id="377" name="Google Shape;377;p62"/>
          <p:cNvPicPr preferRelativeResize="0"/>
          <p:nvPr/>
        </p:nvPicPr>
        <p:blipFill>
          <a:blip r:embed="rId46">
            <a:alphaModFix/>
          </a:blip>
          <a:stretch>
            <a:fillRect/>
          </a:stretch>
        </p:blipFill>
        <p:spPr>
          <a:xfrm>
            <a:off x="8482214" y="3307171"/>
            <a:ext cx="661100" cy="79334"/>
          </a:xfrm>
          <a:prstGeom prst="rect">
            <a:avLst/>
          </a:prstGeom>
          <a:noFill/>
          <a:ln>
            <a:noFill/>
          </a:ln>
        </p:spPr>
      </p:pic>
      <p:pic>
        <p:nvPicPr>
          <p:cNvPr id="378" name="Google Shape;378;p62"/>
          <p:cNvPicPr preferRelativeResize="0"/>
          <p:nvPr/>
        </p:nvPicPr>
        <p:blipFill>
          <a:blip r:embed="rId47">
            <a:alphaModFix/>
          </a:blip>
          <a:stretch>
            <a:fillRect/>
          </a:stretch>
        </p:blipFill>
        <p:spPr>
          <a:xfrm>
            <a:off x="3422114" y="2726053"/>
            <a:ext cx="590675" cy="155539"/>
          </a:xfrm>
          <a:prstGeom prst="rect">
            <a:avLst/>
          </a:prstGeom>
          <a:noFill/>
          <a:ln>
            <a:noFill/>
          </a:ln>
        </p:spPr>
      </p:pic>
      <p:pic>
        <p:nvPicPr>
          <p:cNvPr id="379" name="Google Shape;379;p62"/>
          <p:cNvPicPr preferRelativeResize="0"/>
          <p:nvPr/>
        </p:nvPicPr>
        <p:blipFill>
          <a:blip r:embed="rId48">
            <a:alphaModFix/>
          </a:blip>
          <a:stretch>
            <a:fillRect/>
          </a:stretch>
        </p:blipFill>
        <p:spPr>
          <a:xfrm>
            <a:off x="8421254" y="1586923"/>
            <a:ext cx="725850" cy="133082"/>
          </a:xfrm>
          <a:prstGeom prst="rect">
            <a:avLst/>
          </a:prstGeom>
          <a:noFill/>
          <a:ln>
            <a:noFill/>
          </a:ln>
        </p:spPr>
      </p:pic>
      <p:pic>
        <p:nvPicPr>
          <p:cNvPr id="380" name="Google Shape;380;p62"/>
          <p:cNvPicPr preferRelativeResize="0"/>
          <p:nvPr/>
        </p:nvPicPr>
        <p:blipFill>
          <a:blip r:embed="rId49">
            <a:alphaModFix/>
          </a:blip>
          <a:stretch>
            <a:fillRect/>
          </a:stretch>
        </p:blipFill>
        <p:spPr>
          <a:xfrm>
            <a:off x="4500975" y="1492145"/>
            <a:ext cx="432350" cy="322638"/>
          </a:xfrm>
          <a:prstGeom prst="rect">
            <a:avLst/>
          </a:prstGeom>
          <a:noFill/>
          <a:ln>
            <a:noFill/>
          </a:ln>
        </p:spPr>
      </p:pic>
      <p:pic>
        <p:nvPicPr>
          <p:cNvPr id="381" name="Google Shape;381;p62"/>
          <p:cNvPicPr preferRelativeResize="0"/>
          <p:nvPr/>
        </p:nvPicPr>
        <p:blipFill>
          <a:blip r:embed="rId50">
            <a:alphaModFix/>
          </a:blip>
          <a:stretch>
            <a:fillRect/>
          </a:stretch>
        </p:blipFill>
        <p:spPr>
          <a:xfrm>
            <a:off x="2569988" y="2111389"/>
            <a:ext cx="635700" cy="233082"/>
          </a:xfrm>
          <a:prstGeom prst="rect">
            <a:avLst/>
          </a:prstGeom>
          <a:noFill/>
          <a:ln>
            <a:noFill/>
          </a:ln>
        </p:spPr>
      </p:pic>
      <p:pic>
        <p:nvPicPr>
          <p:cNvPr id="382" name="Google Shape;382;p62"/>
          <p:cNvPicPr preferRelativeResize="0"/>
          <p:nvPr/>
        </p:nvPicPr>
        <p:blipFill>
          <a:blip r:embed="rId51">
            <a:alphaModFix/>
          </a:blip>
          <a:stretch>
            <a:fillRect/>
          </a:stretch>
        </p:blipFill>
        <p:spPr>
          <a:xfrm>
            <a:off x="7702782" y="1568798"/>
            <a:ext cx="590675" cy="169332"/>
          </a:xfrm>
          <a:prstGeom prst="rect">
            <a:avLst/>
          </a:prstGeom>
          <a:noFill/>
          <a:ln>
            <a:noFill/>
          </a:ln>
        </p:spPr>
      </p:pic>
      <p:pic>
        <p:nvPicPr>
          <p:cNvPr id="383" name="Google Shape;383;p62"/>
          <p:cNvPicPr preferRelativeResize="0"/>
          <p:nvPr/>
        </p:nvPicPr>
        <p:blipFill>
          <a:blip r:embed="rId52">
            <a:alphaModFix/>
          </a:blip>
          <a:stretch>
            <a:fillRect/>
          </a:stretch>
        </p:blipFill>
        <p:spPr>
          <a:xfrm>
            <a:off x="7550417" y="2584168"/>
            <a:ext cx="336800" cy="439308"/>
          </a:xfrm>
          <a:prstGeom prst="rect">
            <a:avLst/>
          </a:prstGeom>
          <a:noFill/>
          <a:ln>
            <a:noFill/>
          </a:ln>
        </p:spPr>
      </p:pic>
      <p:pic>
        <p:nvPicPr>
          <p:cNvPr id="384" name="Google Shape;384;p62"/>
          <p:cNvPicPr preferRelativeResize="0"/>
          <p:nvPr/>
        </p:nvPicPr>
        <p:blipFill>
          <a:blip r:embed="rId53">
            <a:alphaModFix/>
          </a:blip>
          <a:stretch>
            <a:fillRect/>
          </a:stretch>
        </p:blipFill>
        <p:spPr>
          <a:xfrm>
            <a:off x="7199273" y="2102929"/>
            <a:ext cx="513725" cy="250002"/>
          </a:xfrm>
          <a:prstGeom prst="rect">
            <a:avLst/>
          </a:prstGeom>
          <a:noFill/>
          <a:ln>
            <a:noFill/>
          </a:ln>
        </p:spPr>
      </p:pic>
      <p:pic>
        <p:nvPicPr>
          <p:cNvPr id="385" name="Google Shape;385;p62"/>
          <p:cNvPicPr preferRelativeResize="0"/>
          <p:nvPr/>
        </p:nvPicPr>
        <p:blipFill>
          <a:blip r:embed="rId54">
            <a:alphaModFix/>
          </a:blip>
          <a:stretch>
            <a:fillRect/>
          </a:stretch>
        </p:blipFill>
        <p:spPr>
          <a:xfrm>
            <a:off x="2354246" y="2645260"/>
            <a:ext cx="513725" cy="317124"/>
          </a:xfrm>
          <a:prstGeom prst="rect">
            <a:avLst/>
          </a:prstGeom>
          <a:noFill/>
          <a:ln>
            <a:noFill/>
          </a:ln>
        </p:spPr>
      </p:pic>
      <p:pic>
        <p:nvPicPr>
          <p:cNvPr id="386" name="Google Shape;386;p62"/>
          <p:cNvPicPr preferRelativeResize="0"/>
          <p:nvPr/>
        </p:nvPicPr>
        <p:blipFill>
          <a:blip r:embed="rId55">
            <a:alphaModFix/>
          </a:blip>
          <a:stretch>
            <a:fillRect/>
          </a:stretch>
        </p:blipFill>
        <p:spPr>
          <a:xfrm>
            <a:off x="4172706" y="4344673"/>
            <a:ext cx="725850" cy="251628"/>
          </a:xfrm>
          <a:prstGeom prst="rect">
            <a:avLst/>
          </a:prstGeom>
          <a:noFill/>
          <a:ln>
            <a:noFill/>
          </a:ln>
        </p:spPr>
      </p:pic>
      <p:pic>
        <p:nvPicPr>
          <p:cNvPr id="387" name="Google Shape;387;p62"/>
          <p:cNvPicPr preferRelativeResize="0"/>
          <p:nvPr/>
        </p:nvPicPr>
        <p:blipFill>
          <a:blip r:embed="rId56">
            <a:alphaModFix/>
          </a:blip>
          <a:stretch>
            <a:fillRect/>
          </a:stretch>
        </p:blipFill>
        <p:spPr>
          <a:xfrm>
            <a:off x="6542920" y="3181542"/>
            <a:ext cx="548640" cy="330591"/>
          </a:xfrm>
          <a:prstGeom prst="rect">
            <a:avLst/>
          </a:prstGeom>
          <a:noFill/>
          <a:ln>
            <a:noFill/>
          </a:ln>
        </p:spPr>
      </p:pic>
      <p:pic>
        <p:nvPicPr>
          <p:cNvPr id="388" name="Google Shape;388;p62"/>
          <p:cNvPicPr preferRelativeResize="0"/>
          <p:nvPr/>
        </p:nvPicPr>
        <p:blipFill>
          <a:blip r:embed="rId57">
            <a:alphaModFix/>
          </a:blip>
          <a:stretch>
            <a:fillRect/>
          </a:stretch>
        </p:blipFill>
        <p:spPr>
          <a:xfrm>
            <a:off x="8486425" y="2671385"/>
            <a:ext cx="635700" cy="264875"/>
          </a:xfrm>
          <a:prstGeom prst="rect">
            <a:avLst/>
          </a:prstGeom>
          <a:noFill/>
          <a:ln>
            <a:noFill/>
          </a:ln>
        </p:spPr>
      </p:pic>
      <p:pic>
        <p:nvPicPr>
          <p:cNvPr id="389" name="Google Shape;389;p62"/>
          <p:cNvPicPr preferRelativeResize="0"/>
          <p:nvPr/>
        </p:nvPicPr>
        <p:blipFill>
          <a:blip r:embed="rId58">
            <a:alphaModFix/>
          </a:blip>
          <a:stretch>
            <a:fillRect/>
          </a:stretch>
        </p:blipFill>
        <p:spPr>
          <a:xfrm>
            <a:off x="3278965" y="3788918"/>
            <a:ext cx="548650" cy="206652"/>
          </a:xfrm>
          <a:prstGeom prst="rect">
            <a:avLst/>
          </a:prstGeom>
          <a:noFill/>
          <a:ln>
            <a:noFill/>
          </a:ln>
        </p:spPr>
      </p:pic>
      <p:pic>
        <p:nvPicPr>
          <p:cNvPr id="390" name="Google Shape;390;p62"/>
          <p:cNvPicPr preferRelativeResize="0"/>
          <p:nvPr/>
        </p:nvPicPr>
        <p:blipFill>
          <a:blip r:embed="rId59">
            <a:alphaModFix/>
          </a:blip>
          <a:stretch>
            <a:fillRect/>
          </a:stretch>
        </p:blipFill>
        <p:spPr>
          <a:xfrm>
            <a:off x="56025" y="2050043"/>
            <a:ext cx="403200" cy="355776"/>
          </a:xfrm>
          <a:prstGeom prst="rect">
            <a:avLst/>
          </a:prstGeom>
          <a:noFill/>
          <a:ln>
            <a:noFill/>
          </a:ln>
        </p:spPr>
      </p:pic>
      <p:pic>
        <p:nvPicPr>
          <p:cNvPr id="391" name="Google Shape;391;p62"/>
          <p:cNvPicPr preferRelativeResize="0"/>
          <p:nvPr/>
        </p:nvPicPr>
        <p:blipFill>
          <a:blip r:embed="rId60">
            <a:alphaModFix/>
          </a:blip>
          <a:stretch>
            <a:fillRect/>
          </a:stretch>
        </p:blipFill>
        <p:spPr>
          <a:xfrm>
            <a:off x="3447887" y="1027020"/>
            <a:ext cx="474000" cy="241025"/>
          </a:xfrm>
          <a:prstGeom prst="rect">
            <a:avLst/>
          </a:prstGeom>
          <a:noFill/>
          <a:ln>
            <a:noFill/>
          </a:ln>
        </p:spPr>
      </p:pic>
      <p:pic>
        <p:nvPicPr>
          <p:cNvPr id="392" name="Google Shape;392;p62"/>
          <p:cNvPicPr preferRelativeResize="0"/>
          <p:nvPr/>
        </p:nvPicPr>
        <p:blipFill>
          <a:blip r:embed="rId61">
            <a:alphaModFix/>
          </a:blip>
          <a:stretch>
            <a:fillRect/>
          </a:stretch>
        </p:blipFill>
        <p:spPr>
          <a:xfrm>
            <a:off x="634557" y="4336999"/>
            <a:ext cx="548625" cy="266977"/>
          </a:xfrm>
          <a:prstGeom prst="rect">
            <a:avLst/>
          </a:prstGeom>
          <a:noFill/>
          <a:ln>
            <a:noFill/>
          </a:ln>
        </p:spPr>
      </p:pic>
      <p:pic>
        <p:nvPicPr>
          <p:cNvPr id="393" name="Google Shape;393;p62"/>
          <p:cNvPicPr preferRelativeResize="0"/>
          <p:nvPr/>
        </p:nvPicPr>
        <p:blipFill>
          <a:blip r:embed="rId62">
            <a:alphaModFix/>
          </a:blip>
          <a:stretch>
            <a:fillRect/>
          </a:stretch>
        </p:blipFill>
        <p:spPr>
          <a:xfrm>
            <a:off x="1510642" y="1495791"/>
            <a:ext cx="548700" cy="315345"/>
          </a:xfrm>
          <a:prstGeom prst="rect">
            <a:avLst/>
          </a:prstGeom>
          <a:noFill/>
          <a:ln>
            <a:noFill/>
          </a:ln>
        </p:spPr>
      </p:pic>
      <p:pic>
        <p:nvPicPr>
          <p:cNvPr id="394" name="Google Shape;394;p62"/>
          <p:cNvPicPr preferRelativeResize="0"/>
          <p:nvPr/>
        </p:nvPicPr>
        <p:blipFill>
          <a:blip r:embed="rId63">
            <a:alphaModFix/>
          </a:blip>
          <a:stretch>
            <a:fillRect/>
          </a:stretch>
        </p:blipFill>
        <p:spPr>
          <a:xfrm>
            <a:off x="8421755" y="2125561"/>
            <a:ext cx="698000" cy="204739"/>
          </a:xfrm>
          <a:prstGeom prst="rect">
            <a:avLst/>
          </a:prstGeom>
          <a:noFill/>
          <a:ln>
            <a:noFill/>
          </a:ln>
        </p:spPr>
      </p:pic>
      <p:pic>
        <p:nvPicPr>
          <p:cNvPr id="395" name="Google Shape;395;p62"/>
          <p:cNvPicPr preferRelativeResize="0"/>
          <p:nvPr/>
        </p:nvPicPr>
        <p:blipFill>
          <a:blip r:embed="rId64">
            <a:alphaModFix/>
          </a:blip>
          <a:stretch>
            <a:fillRect/>
          </a:stretch>
        </p:blipFill>
        <p:spPr>
          <a:xfrm>
            <a:off x="4307890" y="3239171"/>
            <a:ext cx="725850" cy="215334"/>
          </a:xfrm>
          <a:prstGeom prst="rect">
            <a:avLst/>
          </a:prstGeom>
          <a:noFill/>
          <a:ln>
            <a:noFill/>
          </a:ln>
        </p:spPr>
      </p:pic>
      <p:pic>
        <p:nvPicPr>
          <p:cNvPr id="396" name="Google Shape;396;p62"/>
          <p:cNvPicPr preferRelativeResize="0"/>
          <p:nvPr/>
        </p:nvPicPr>
        <p:blipFill>
          <a:blip r:embed="rId65">
            <a:alphaModFix/>
          </a:blip>
          <a:stretch>
            <a:fillRect/>
          </a:stretch>
        </p:blipFill>
        <p:spPr>
          <a:xfrm>
            <a:off x="1823972" y="4350719"/>
            <a:ext cx="725850" cy="239537"/>
          </a:xfrm>
          <a:prstGeom prst="rect">
            <a:avLst/>
          </a:prstGeom>
          <a:noFill/>
          <a:ln>
            <a:noFill/>
          </a:ln>
        </p:spPr>
      </p:pic>
      <p:pic>
        <p:nvPicPr>
          <p:cNvPr id="397" name="Google Shape;397;p62"/>
          <p:cNvPicPr preferRelativeResize="0"/>
          <p:nvPr/>
        </p:nvPicPr>
        <p:blipFill rotWithShape="1">
          <a:blip r:embed="rId66">
            <a:alphaModFix/>
          </a:blip>
          <a:srcRect b="0" l="16796" r="16233" t="0"/>
          <a:stretch/>
        </p:blipFill>
        <p:spPr>
          <a:xfrm>
            <a:off x="4380135" y="2030240"/>
            <a:ext cx="432325" cy="395382"/>
          </a:xfrm>
          <a:prstGeom prst="rect">
            <a:avLst/>
          </a:prstGeom>
          <a:noFill/>
          <a:ln>
            <a:noFill/>
          </a:ln>
        </p:spPr>
      </p:pic>
      <p:pic>
        <p:nvPicPr>
          <p:cNvPr id="398" name="Google Shape;398;p62"/>
          <p:cNvPicPr preferRelativeResize="0"/>
          <p:nvPr/>
        </p:nvPicPr>
        <p:blipFill>
          <a:blip r:embed="rId67">
            <a:alphaModFix/>
          </a:blip>
          <a:stretch>
            <a:fillRect/>
          </a:stretch>
        </p:blipFill>
        <p:spPr>
          <a:xfrm>
            <a:off x="6629846" y="2717224"/>
            <a:ext cx="811900" cy="173196"/>
          </a:xfrm>
          <a:prstGeom prst="rect">
            <a:avLst/>
          </a:prstGeom>
          <a:noFill/>
          <a:ln>
            <a:noFill/>
          </a:ln>
        </p:spPr>
      </p:pic>
      <p:pic>
        <p:nvPicPr>
          <p:cNvPr id="399" name="Google Shape;399;p62"/>
          <p:cNvPicPr preferRelativeResize="0"/>
          <p:nvPr/>
        </p:nvPicPr>
        <p:blipFill rotWithShape="1">
          <a:blip r:embed="rId68">
            <a:alphaModFix/>
          </a:blip>
          <a:srcRect b="16662" l="0" r="0" t="17504"/>
          <a:stretch/>
        </p:blipFill>
        <p:spPr>
          <a:xfrm>
            <a:off x="5606134" y="3751312"/>
            <a:ext cx="698000" cy="281865"/>
          </a:xfrm>
          <a:prstGeom prst="rect">
            <a:avLst/>
          </a:prstGeom>
          <a:noFill/>
          <a:ln>
            <a:noFill/>
          </a:ln>
        </p:spPr>
      </p:pic>
      <p:pic>
        <p:nvPicPr>
          <p:cNvPr id="400" name="Google Shape;400;p62"/>
          <p:cNvPicPr preferRelativeResize="0"/>
          <p:nvPr/>
        </p:nvPicPr>
        <p:blipFill rotWithShape="1">
          <a:blip r:embed="rId69">
            <a:alphaModFix/>
          </a:blip>
          <a:srcRect b="33832" l="0" r="0" t="33754"/>
          <a:stretch/>
        </p:blipFill>
        <p:spPr>
          <a:xfrm>
            <a:off x="1160285" y="1081908"/>
            <a:ext cx="661100" cy="131249"/>
          </a:xfrm>
          <a:prstGeom prst="rect">
            <a:avLst/>
          </a:prstGeom>
          <a:noFill/>
          <a:ln>
            <a:noFill/>
          </a:ln>
        </p:spPr>
      </p:pic>
      <p:pic>
        <p:nvPicPr>
          <p:cNvPr id="401" name="Google Shape;401;p62"/>
          <p:cNvPicPr preferRelativeResize="0"/>
          <p:nvPr/>
        </p:nvPicPr>
        <p:blipFill rotWithShape="1">
          <a:blip r:embed="rId70">
            <a:alphaModFix/>
          </a:blip>
          <a:srcRect b="0" l="12616" r="12104" t="0"/>
          <a:stretch/>
        </p:blipFill>
        <p:spPr>
          <a:xfrm>
            <a:off x="5061121" y="1477587"/>
            <a:ext cx="432325" cy="351754"/>
          </a:xfrm>
          <a:prstGeom prst="rect">
            <a:avLst/>
          </a:prstGeom>
          <a:noFill/>
          <a:ln>
            <a:noFill/>
          </a:ln>
        </p:spPr>
      </p:pic>
      <p:pic>
        <p:nvPicPr>
          <p:cNvPr id="402" name="Google Shape;402;p62"/>
          <p:cNvPicPr preferRelativeResize="0"/>
          <p:nvPr/>
        </p:nvPicPr>
        <p:blipFill>
          <a:blip r:embed="rId71">
            <a:alphaModFix/>
          </a:blip>
          <a:stretch>
            <a:fillRect/>
          </a:stretch>
        </p:blipFill>
        <p:spPr>
          <a:xfrm>
            <a:off x="1316792" y="3214215"/>
            <a:ext cx="698000" cy="265245"/>
          </a:xfrm>
          <a:prstGeom prst="rect">
            <a:avLst/>
          </a:prstGeom>
          <a:noFill/>
          <a:ln>
            <a:noFill/>
          </a:ln>
        </p:spPr>
      </p:pic>
      <p:pic>
        <p:nvPicPr>
          <p:cNvPr id="403" name="Google Shape;403;p62"/>
          <p:cNvPicPr preferRelativeResize="0"/>
          <p:nvPr/>
        </p:nvPicPr>
        <p:blipFill>
          <a:blip r:embed="rId72">
            <a:alphaModFix/>
          </a:blip>
          <a:stretch>
            <a:fillRect/>
          </a:stretch>
        </p:blipFill>
        <p:spPr>
          <a:xfrm>
            <a:off x="2620120" y="1079220"/>
            <a:ext cx="758950" cy="136625"/>
          </a:xfrm>
          <a:prstGeom prst="rect">
            <a:avLst/>
          </a:prstGeom>
          <a:noFill/>
          <a:ln>
            <a:noFill/>
          </a:ln>
        </p:spPr>
      </p:pic>
      <p:pic>
        <p:nvPicPr>
          <p:cNvPr id="404" name="Google Shape;404;p62"/>
          <p:cNvPicPr preferRelativeResize="0"/>
          <p:nvPr/>
        </p:nvPicPr>
        <p:blipFill>
          <a:blip r:embed="rId73">
            <a:alphaModFix/>
          </a:blip>
          <a:stretch>
            <a:fillRect/>
          </a:stretch>
        </p:blipFill>
        <p:spPr>
          <a:xfrm>
            <a:off x="5860074" y="2737714"/>
            <a:ext cx="661100" cy="132216"/>
          </a:xfrm>
          <a:prstGeom prst="rect">
            <a:avLst/>
          </a:prstGeom>
          <a:noFill/>
          <a:ln>
            <a:noFill/>
          </a:ln>
        </p:spPr>
      </p:pic>
      <p:pic>
        <p:nvPicPr>
          <p:cNvPr id="405" name="Google Shape;405;p62"/>
          <p:cNvPicPr preferRelativeResize="0"/>
          <p:nvPr/>
        </p:nvPicPr>
        <p:blipFill rotWithShape="1">
          <a:blip r:embed="rId74">
            <a:alphaModFix/>
          </a:blip>
          <a:srcRect b="0" l="15029" r="16373" t="0"/>
          <a:stretch/>
        </p:blipFill>
        <p:spPr>
          <a:xfrm>
            <a:off x="6466932" y="3718119"/>
            <a:ext cx="390000" cy="348250"/>
          </a:xfrm>
          <a:prstGeom prst="rect">
            <a:avLst/>
          </a:prstGeom>
          <a:noFill/>
          <a:ln>
            <a:noFill/>
          </a:ln>
        </p:spPr>
      </p:pic>
      <p:pic>
        <p:nvPicPr>
          <p:cNvPr id="406" name="Google Shape;406;p62"/>
          <p:cNvPicPr preferRelativeResize="0"/>
          <p:nvPr/>
        </p:nvPicPr>
        <p:blipFill>
          <a:blip r:embed="rId75">
            <a:alphaModFix/>
          </a:blip>
          <a:stretch>
            <a:fillRect/>
          </a:stretch>
        </p:blipFill>
        <p:spPr>
          <a:xfrm>
            <a:off x="8410000" y="3802996"/>
            <a:ext cx="661100" cy="178497"/>
          </a:xfrm>
          <a:prstGeom prst="rect">
            <a:avLst/>
          </a:prstGeom>
          <a:noFill/>
          <a:ln>
            <a:noFill/>
          </a:ln>
        </p:spPr>
      </p:pic>
      <p:pic>
        <p:nvPicPr>
          <p:cNvPr id="407" name="Google Shape;407;p62"/>
          <p:cNvPicPr preferRelativeResize="0"/>
          <p:nvPr/>
        </p:nvPicPr>
        <p:blipFill rotWithShape="1">
          <a:blip r:embed="rId76">
            <a:alphaModFix/>
          </a:blip>
          <a:srcRect b="31384" l="0" r="0" t="29853"/>
          <a:stretch/>
        </p:blipFill>
        <p:spPr>
          <a:xfrm>
            <a:off x="1486625" y="2718631"/>
            <a:ext cx="758950" cy="170381"/>
          </a:xfrm>
          <a:prstGeom prst="rect">
            <a:avLst/>
          </a:prstGeom>
          <a:noFill/>
          <a:ln>
            <a:noFill/>
          </a:ln>
        </p:spPr>
      </p:pic>
      <p:pic>
        <p:nvPicPr>
          <p:cNvPr id="408" name="Google Shape;408;p62"/>
          <p:cNvPicPr preferRelativeResize="0"/>
          <p:nvPr/>
        </p:nvPicPr>
        <p:blipFill>
          <a:blip r:embed="rId77">
            <a:alphaModFix/>
          </a:blip>
          <a:stretch>
            <a:fillRect/>
          </a:stretch>
        </p:blipFill>
        <p:spPr>
          <a:xfrm>
            <a:off x="539291" y="2129489"/>
            <a:ext cx="590650" cy="196883"/>
          </a:xfrm>
          <a:prstGeom prst="rect">
            <a:avLst/>
          </a:prstGeom>
          <a:noFill/>
          <a:ln>
            <a:noFill/>
          </a:ln>
        </p:spPr>
      </p:pic>
      <p:pic>
        <p:nvPicPr>
          <p:cNvPr id="409" name="Google Shape;409;p62"/>
          <p:cNvPicPr preferRelativeResize="0"/>
          <p:nvPr/>
        </p:nvPicPr>
        <p:blipFill>
          <a:blip r:embed="rId78">
            <a:alphaModFix/>
          </a:blip>
          <a:stretch>
            <a:fillRect/>
          </a:stretch>
        </p:blipFill>
        <p:spPr>
          <a:xfrm>
            <a:off x="5361403" y="2571679"/>
            <a:ext cx="390000" cy="464286"/>
          </a:xfrm>
          <a:prstGeom prst="rect">
            <a:avLst/>
          </a:prstGeom>
          <a:noFill/>
          <a:ln>
            <a:noFill/>
          </a:ln>
        </p:spPr>
      </p:pic>
      <p:pic>
        <p:nvPicPr>
          <p:cNvPr id="410" name="Google Shape;410;p62"/>
          <p:cNvPicPr preferRelativeResize="0"/>
          <p:nvPr/>
        </p:nvPicPr>
        <p:blipFill>
          <a:blip r:embed="rId79">
            <a:alphaModFix/>
          </a:blip>
          <a:stretch>
            <a:fillRect/>
          </a:stretch>
        </p:blipFill>
        <p:spPr>
          <a:xfrm>
            <a:off x="6341307" y="2155327"/>
            <a:ext cx="777900" cy="145208"/>
          </a:xfrm>
          <a:prstGeom prst="rect">
            <a:avLst/>
          </a:prstGeom>
          <a:noFill/>
          <a:ln>
            <a:noFill/>
          </a:ln>
        </p:spPr>
      </p:pic>
      <p:pic>
        <p:nvPicPr>
          <p:cNvPr id="411" name="Google Shape;411;p62"/>
          <p:cNvPicPr preferRelativeResize="0"/>
          <p:nvPr/>
        </p:nvPicPr>
        <p:blipFill>
          <a:blip r:embed="rId80">
            <a:alphaModFix/>
          </a:blip>
          <a:stretch>
            <a:fillRect/>
          </a:stretch>
        </p:blipFill>
        <p:spPr>
          <a:xfrm>
            <a:off x="2675217" y="4334381"/>
            <a:ext cx="698000" cy="272212"/>
          </a:xfrm>
          <a:prstGeom prst="rect">
            <a:avLst/>
          </a:prstGeom>
          <a:noFill/>
          <a:ln>
            <a:noFill/>
          </a:ln>
        </p:spPr>
      </p:pic>
      <p:pic>
        <p:nvPicPr>
          <p:cNvPr id="412" name="Google Shape;412;p62"/>
          <p:cNvPicPr preferRelativeResize="0"/>
          <p:nvPr/>
        </p:nvPicPr>
        <p:blipFill>
          <a:blip r:embed="rId81">
            <a:alphaModFix/>
          </a:blip>
          <a:stretch>
            <a:fillRect/>
          </a:stretch>
        </p:blipFill>
        <p:spPr>
          <a:xfrm>
            <a:off x="7995888" y="2610335"/>
            <a:ext cx="381865" cy="386975"/>
          </a:xfrm>
          <a:prstGeom prst="rect">
            <a:avLst/>
          </a:prstGeom>
          <a:noFill/>
          <a:ln>
            <a:noFill/>
          </a:ln>
        </p:spPr>
      </p:pic>
      <p:pic>
        <p:nvPicPr>
          <p:cNvPr id="413" name="Google Shape;413;p62"/>
          <p:cNvPicPr preferRelativeResize="0"/>
          <p:nvPr/>
        </p:nvPicPr>
        <p:blipFill>
          <a:blip r:embed="rId82">
            <a:alphaModFix/>
          </a:blip>
          <a:stretch>
            <a:fillRect/>
          </a:stretch>
        </p:blipFill>
        <p:spPr>
          <a:xfrm>
            <a:off x="2785154" y="3217882"/>
            <a:ext cx="590650" cy="257911"/>
          </a:xfrm>
          <a:prstGeom prst="rect">
            <a:avLst/>
          </a:prstGeom>
          <a:noFill/>
          <a:ln>
            <a:noFill/>
          </a:ln>
        </p:spPr>
      </p:pic>
      <p:pic>
        <p:nvPicPr>
          <p:cNvPr id="414" name="Google Shape;414;p62"/>
          <p:cNvPicPr preferRelativeResize="0"/>
          <p:nvPr/>
        </p:nvPicPr>
        <p:blipFill>
          <a:blip r:embed="rId83">
            <a:alphaModFix/>
          </a:blip>
          <a:stretch>
            <a:fillRect/>
          </a:stretch>
        </p:blipFill>
        <p:spPr>
          <a:xfrm>
            <a:off x="5804076" y="3183973"/>
            <a:ext cx="590650" cy="325729"/>
          </a:xfrm>
          <a:prstGeom prst="rect">
            <a:avLst/>
          </a:prstGeom>
          <a:noFill/>
          <a:ln>
            <a:noFill/>
          </a:ln>
        </p:spPr>
      </p:pic>
      <p:pic>
        <p:nvPicPr>
          <p:cNvPr id="415" name="Google Shape;415;p62"/>
          <p:cNvPicPr preferRelativeResize="0"/>
          <p:nvPr/>
        </p:nvPicPr>
        <p:blipFill>
          <a:blip r:embed="rId84">
            <a:alphaModFix/>
          </a:blip>
          <a:stretch>
            <a:fillRect/>
          </a:stretch>
        </p:blipFill>
        <p:spPr>
          <a:xfrm>
            <a:off x="736249" y="3135599"/>
            <a:ext cx="432350" cy="422477"/>
          </a:xfrm>
          <a:prstGeom prst="rect">
            <a:avLst/>
          </a:prstGeom>
          <a:noFill/>
          <a:ln>
            <a:noFill/>
          </a:ln>
        </p:spPr>
      </p:pic>
      <p:pic>
        <p:nvPicPr>
          <p:cNvPr id="416" name="Google Shape;416;p62"/>
          <p:cNvPicPr preferRelativeResize="0"/>
          <p:nvPr/>
        </p:nvPicPr>
        <p:blipFill>
          <a:blip r:embed="rId85">
            <a:alphaModFix/>
          </a:blip>
          <a:stretch>
            <a:fillRect/>
          </a:stretch>
        </p:blipFill>
        <p:spPr>
          <a:xfrm>
            <a:off x="5670591" y="2114721"/>
            <a:ext cx="590650" cy="226419"/>
          </a:xfrm>
          <a:prstGeom prst="rect">
            <a:avLst/>
          </a:prstGeom>
          <a:noFill/>
          <a:ln>
            <a:noFill/>
          </a:ln>
        </p:spPr>
      </p:pic>
      <p:pic>
        <p:nvPicPr>
          <p:cNvPr id="417" name="Google Shape;417;p62"/>
          <p:cNvPicPr preferRelativeResize="0"/>
          <p:nvPr/>
        </p:nvPicPr>
        <p:blipFill>
          <a:blip r:embed="rId86">
            <a:alphaModFix/>
          </a:blip>
          <a:stretch>
            <a:fillRect/>
          </a:stretch>
        </p:blipFill>
        <p:spPr>
          <a:xfrm>
            <a:off x="2718136" y="1485064"/>
            <a:ext cx="336800" cy="336800"/>
          </a:xfrm>
          <a:prstGeom prst="rect">
            <a:avLst/>
          </a:prstGeom>
          <a:noFill/>
          <a:ln>
            <a:noFill/>
          </a:ln>
        </p:spPr>
      </p:pic>
      <p:pic>
        <p:nvPicPr>
          <p:cNvPr id="418" name="Google Shape;418;p62"/>
          <p:cNvPicPr preferRelativeResize="0"/>
          <p:nvPr/>
        </p:nvPicPr>
        <p:blipFill>
          <a:blip r:embed="rId87">
            <a:alphaModFix/>
          </a:blip>
          <a:stretch>
            <a:fillRect/>
          </a:stretch>
        </p:blipFill>
        <p:spPr>
          <a:xfrm>
            <a:off x="3990413" y="3802958"/>
            <a:ext cx="776400" cy="178572"/>
          </a:xfrm>
          <a:prstGeom prst="rect">
            <a:avLst/>
          </a:prstGeom>
          <a:noFill/>
          <a:ln>
            <a:noFill/>
          </a:ln>
        </p:spPr>
      </p:pic>
      <p:pic>
        <p:nvPicPr>
          <p:cNvPr id="419" name="Google Shape;419;p62"/>
          <p:cNvPicPr preferRelativeResize="0"/>
          <p:nvPr/>
        </p:nvPicPr>
        <p:blipFill>
          <a:blip r:embed="rId88">
            <a:alphaModFix/>
          </a:blip>
          <a:stretch>
            <a:fillRect/>
          </a:stretch>
        </p:blipFill>
        <p:spPr>
          <a:xfrm>
            <a:off x="2187139" y="1462071"/>
            <a:ext cx="403200" cy="382785"/>
          </a:xfrm>
          <a:prstGeom prst="rect">
            <a:avLst/>
          </a:prstGeom>
          <a:noFill/>
          <a:ln>
            <a:noFill/>
          </a:ln>
        </p:spPr>
      </p:pic>
      <p:pic>
        <p:nvPicPr>
          <p:cNvPr id="420" name="Google Shape;420;p62"/>
          <p:cNvPicPr preferRelativeResize="0"/>
          <p:nvPr/>
        </p:nvPicPr>
        <p:blipFill>
          <a:blip r:embed="rId89">
            <a:alphaModFix/>
          </a:blip>
          <a:stretch>
            <a:fillRect/>
          </a:stretch>
        </p:blipFill>
        <p:spPr>
          <a:xfrm>
            <a:off x="8366925" y="1042725"/>
            <a:ext cx="776400" cy="209616"/>
          </a:xfrm>
          <a:prstGeom prst="rect">
            <a:avLst/>
          </a:prstGeom>
          <a:noFill/>
          <a:ln>
            <a:noFill/>
          </a:ln>
        </p:spPr>
      </p:pic>
      <p:pic>
        <p:nvPicPr>
          <p:cNvPr id="421" name="Google Shape;421;p62"/>
          <p:cNvPicPr preferRelativeResize="0"/>
          <p:nvPr/>
        </p:nvPicPr>
        <p:blipFill>
          <a:blip r:embed="rId90">
            <a:alphaModFix/>
          </a:blip>
          <a:stretch>
            <a:fillRect/>
          </a:stretch>
        </p:blipFill>
        <p:spPr>
          <a:xfrm>
            <a:off x="7061235" y="1496121"/>
            <a:ext cx="513750" cy="314685"/>
          </a:xfrm>
          <a:prstGeom prst="rect">
            <a:avLst/>
          </a:prstGeom>
          <a:noFill/>
          <a:ln>
            <a:noFill/>
          </a:ln>
        </p:spPr>
      </p:pic>
      <p:pic>
        <p:nvPicPr>
          <p:cNvPr id="422" name="Google Shape;422;p62"/>
          <p:cNvPicPr preferRelativeResize="0"/>
          <p:nvPr/>
        </p:nvPicPr>
        <p:blipFill>
          <a:blip r:embed="rId91">
            <a:alphaModFix/>
          </a:blip>
          <a:stretch>
            <a:fillRect/>
          </a:stretch>
        </p:blipFill>
        <p:spPr>
          <a:xfrm>
            <a:off x="7231390" y="1027433"/>
            <a:ext cx="661100" cy="240200"/>
          </a:xfrm>
          <a:prstGeom prst="rect">
            <a:avLst/>
          </a:prstGeom>
          <a:noFill/>
          <a:ln>
            <a:noFill/>
          </a:ln>
        </p:spPr>
      </p:pic>
      <p:pic>
        <p:nvPicPr>
          <p:cNvPr id="423" name="Google Shape;423;p62"/>
          <p:cNvPicPr preferRelativeResize="0"/>
          <p:nvPr/>
        </p:nvPicPr>
        <p:blipFill>
          <a:blip r:embed="rId92">
            <a:alphaModFix/>
          </a:blip>
          <a:stretch>
            <a:fillRect/>
          </a:stretch>
        </p:blipFill>
        <p:spPr>
          <a:xfrm>
            <a:off x="56850" y="3842035"/>
            <a:ext cx="590675" cy="100418"/>
          </a:xfrm>
          <a:prstGeom prst="rect">
            <a:avLst/>
          </a:prstGeom>
          <a:noFill/>
          <a:ln>
            <a:noFill/>
          </a:ln>
        </p:spPr>
      </p:pic>
      <p:pic>
        <p:nvPicPr>
          <p:cNvPr id="424" name="Google Shape;424;p62"/>
          <p:cNvPicPr preferRelativeResize="0"/>
          <p:nvPr/>
        </p:nvPicPr>
        <p:blipFill>
          <a:blip r:embed="rId93">
            <a:alphaModFix/>
          </a:blip>
          <a:stretch>
            <a:fillRect/>
          </a:stretch>
        </p:blipFill>
        <p:spPr>
          <a:xfrm>
            <a:off x="3523997" y="3248595"/>
            <a:ext cx="635700" cy="196486"/>
          </a:xfrm>
          <a:prstGeom prst="rect">
            <a:avLst/>
          </a:prstGeom>
          <a:noFill/>
          <a:ln>
            <a:noFill/>
          </a:ln>
        </p:spPr>
      </p:pic>
      <p:pic>
        <p:nvPicPr>
          <p:cNvPr id="425" name="Google Shape;425;p62"/>
          <p:cNvPicPr preferRelativeResize="0"/>
          <p:nvPr/>
        </p:nvPicPr>
        <p:blipFill>
          <a:blip r:embed="rId94">
            <a:alphaModFix/>
          </a:blip>
          <a:stretch>
            <a:fillRect/>
          </a:stretch>
        </p:blipFill>
        <p:spPr>
          <a:xfrm>
            <a:off x="5581696" y="4406889"/>
            <a:ext cx="811900" cy="127197"/>
          </a:xfrm>
          <a:prstGeom prst="rect">
            <a:avLst/>
          </a:prstGeom>
          <a:noFill/>
          <a:ln>
            <a:noFill/>
          </a:ln>
        </p:spPr>
      </p:pic>
      <p:pic>
        <p:nvPicPr>
          <p:cNvPr id="426" name="Google Shape;426;p62"/>
          <p:cNvPicPr preferRelativeResize="0"/>
          <p:nvPr/>
        </p:nvPicPr>
        <p:blipFill>
          <a:blip r:embed="rId95">
            <a:alphaModFix/>
          </a:blip>
          <a:stretch>
            <a:fillRect/>
          </a:stretch>
        </p:blipFill>
        <p:spPr>
          <a:xfrm>
            <a:off x="6518990" y="4393144"/>
            <a:ext cx="635700" cy="154687"/>
          </a:xfrm>
          <a:prstGeom prst="rect">
            <a:avLst/>
          </a:prstGeom>
          <a:noFill/>
          <a:ln>
            <a:noFill/>
          </a:ln>
        </p:spPr>
      </p:pic>
      <p:pic>
        <p:nvPicPr>
          <p:cNvPr id="427" name="Google Shape;427;p62"/>
          <p:cNvPicPr preferRelativeResize="0"/>
          <p:nvPr/>
        </p:nvPicPr>
        <p:blipFill rotWithShape="1">
          <a:blip r:embed="rId96">
            <a:alphaModFix/>
          </a:blip>
          <a:srcRect b="25021" l="0" r="0" t="25006"/>
          <a:stretch/>
        </p:blipFill>
        <p:spPr>
          <a:xfrm>
            <a:off x="3285754" y="2151124"/>
            <a:ext cx="501900" cy="153613"/>
          </a:xfrm>
          <a:prstGeom prst="rect">
            <a:avLst/>
          </a:prstGeom>
          <a:noFill/>
          <a:ln>
            <a:noFill/>
          </a:ln>
        </p:spPr>
      </p:pic>
      <p:pic>
        <p:nvPicPr>
          <p:cNvPr id="428" name="Google Shape;428;p62"/>
          <p:cNvPicPr preferRelativeResize="0"/>
          <p:nvPr/>
        </p:nvPicPr>
        <p:blipFill>
          <a:blip r:embed="rId97">
            <a:alphaModFix/>
          </a:blip>
          <a:stretch>
            <a:fillRect/>
          </a:stretch>
        </p:blipFill>
        <p:spPr>
          <a:xfrm>
            <a:off x="810323" y="3728978"/>
            <a:ext cx="513750" cy="32653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52"/>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Querying Prometheus for data</a:t>
            </a:r>
            <a:endParaRPr/>
          </a:p>
        </p:txBody>
      </p:sp>
      <p:sp>
        <p:nvSpPr>
          <p:cNvPr id="1346" name="Google Shape;1346;p152"/>
          <p:cNvSpPr txBox="1"/>
          <p:nvPr>
            <p:ph idx="1" type="body"/>
          </p:nvPr>
        </p:nvSpPr>
        <p:spPr>
          <a:xfrm>
            <a:off x="311700" y="1152475"/>
            <a:ext cx="8520600" cy="37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sv" sz="1600"/>
              <a:t># Average request duration over latest 10 mins</a:t>
            </a:r>
            <a:endParaRPr b="1" sz="1600"/>
          </a:p>
          <a:p>
            <a:pPr indent="0" lvl="0" marL="0" rtl="0" algn="l">
              <a:spcBef>
                <a:spcPts val="0"/>
              </a:spcBef>
              <a:spcAft>
                <a:spcPts val="0"/>
              </a:spcAft>
              <a:buNone/>
            </a:pPr>
            <a:r>
              <a:rPr b="1" lang="sv" sz="1600"/>
              <a:t>sum(rate(http_request_duration_seconds_sum{job="podinfo"}[10m])) / </a:t>
            </a:r>
            <a:endParaRPr b="1" sz="1600"/>
          </a:p>
          <a:p>
            <a:pPr indent="0" lvl="0" marL="0" rtl="0" algn="l">
              <a:spcBef>
                <a:spcPts val="0"/>
              </a:spcBef>
              <a:spcAft>
                <a:spcPts val="0"/>
              </a:spcAft>
              <a:buNone/>
            </a:pPr>
            <a:r>
              <a:rPr b="1" lang="sv" sz="1600"/>
              <a:t>sum(rate(http_request_duration_seconds_count{job="podinfo"}[10m]))</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sv" sz="1600"/>
              <a:t># Number of goroutines, total and per instance</a:t>
            </a:r>
            <a:endParaRPr b="1" sz="1600"/>
          </a:p>
          <a:p>
            <a:pPr indent="0" lvl="0" marL="0" rtl="0" algn="l">
              <a:spcBef>
                <a:spcPts val="0"/>
              </a:spcBef>
              <a:spcAft>
                <a:spcPts val="0"/>
              </a:spcAft>
              <a:buNone/>
            </a:pPr>
            <a:r>
              <a:rPr b="1" lang="sv" sz="1600">
                <a:solidFill>
                  <a:schemeClr val="dk1"/>
                </a:solidFill>
              </a:rPr>
              <a:t>sum(go_goroutines{job="podinfo"})</a:t>
            </a:r>
            <a:endParaRPr b="1" sz="1600"/>
          </a:p>
          <a:p>
            <a:pPr indent="0" lvl="0" marL="0" rtl="0" algn="l">
              <a:spcBef>
                <a:spcPts val="0"/>
              </a:spcBef>
              <a:spcAft>
                <a:spcPts val="0"/>
              </a:spcAft>
              <a:buNone/>
            </a:pPr>
            <a:r>
              <a:rPr b="1" lang="sv" sz="1600"/>
              <a:t>sum(go_goroutines{job="podinfo"}) by (instance)</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rPr b="1" lang="sv" sz="1600">
                <a:solidFill>
                  <a:schemeClr val="dk1"/>
                </a:solidFill>
              </a:rPr>
              <a:t># Memory usage, total and per instance</a:t>
            </a:r>
            <a:endParaRPr b="1" sz="1600">
              <a:solidFill>
                <a:schemeClr val="dk1"/>
              </a:solidFill>
            </a:endParaRPr>
          </a:p>
          <a:p>
            <a:pPr indent="0" lvl="0" marL="0" rtl="0" algn="l">
              <a:spcBef>
                <a:spcPts val="0"/>
              </a:spcBef>
              <a:spcAft>
                <a:spcPts val="0"/>
              </a:spcAft>
              <a:buNone/>
            </a:pPr>
            <a:r>
              <a:rPr b="1" lang="sv" sz="1600">
                <a:solidFill>
                  <a:schemeClr val="dk1"/>
                </a:solidFill>
              </a:rPr>
              <a:t>sum(go_memstats_alloc_bytes{job="podinfo"})</a:t>
            </a:r>
            <a:endParaRPr b="1" sz="1600">
              <a:solidFill>
                <a:schemeClr val="dk1"/>
              </a:solidFill>
            </a:endParaRPr>
          </a:p>
          <a:p>
            <a:pPr indent="0" lvl="0" marL="0" rtl="0" algn="l">
              <a:spcBef>
                <a:spcPts val="0"/>
              </a:spcBef>
              <a:spcAft>
                <a:spcPts val="0"/>
              </a:spcAft>
              <a:buNone/>
            </a:pPr>
            <a:r>
              <a:rPr b="1" lang="sv" sz="1600">
                <a:solidFill>
                  <a:schemeClr val="dk1"/>
                </a:solidFill>
              </a:rPr>
              <a:t>avg(go_memstats_alloc_bytes{job="podinfo"}) by (instance)</a:t>
            </a:r>
            <a:endParaRPr b="1" sz="16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53"/>
          <p:cNvSpPr txBox="1"/>
          <p:nvPr>
            <p:ph idx="1" type="body"/>
          </p:nvPr>
        </p:nvSpPr>
        <p:spPr>
          <a:xfrm>
            <a:off x="598000" y="1544775"/>
            <a:ext cx="66069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t>Final exercise</a:t>
            </a:r>
            <a:endParaRPr i="1"/>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54"/>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Challenge!</a:t>
            </a:r>
            <a:endParaRPr/>
          </a:p>
        </p:txBody>
      </p:sp>
      <p:pic>
        <p:nvPicPr>
          <p:cNvPr id="1357" name="Google Shape;1357;p154"/>
          <p:cNvPicPr preferRelativeResize="0"/>
          <p:nvPr/>
        </p:nvPicPr>
        <p:blipFill rotWithShape="1">
          <a:blip r:embed="rId3">
            <a:alphaModFix/>
          </a:blip>
          <a:srcRect b="4745" l="3507" r="5846" t="41692"/>
          <a:stretch/>
        </p:blipFill>
        <p:spPr>
          <a:xfrm>
            <a:off x="714250" y="1108600"/>
            <a:ext cx="7431949" cy="377962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000" u="sng">
                <a:solidFill>
                  <a:schemeClr val="hlink"/>
                </a:solidFill>
                <a:latin typeface="Arial"/>
                <a:ea typeface="Arial"/>
                <a:cs typeface="Arial"/>
                <a:sym typeface="Arial"/>
                <a:hlinkClick r:id="rId3"/>
              </a:rPr>
              <a:t>Introduction to Kubernetes by Bob Killen and Jeffrey Sica</a:t>
            </a:r>
            <a:endParaRPr sz="2000"/>
          </a:p>
        </p:txBody>
      </p:sp>
      <p:sp>
        <p:nvSpPr>
          <p:cNvPr id="1363" name="Google Shape;1363;p155"/>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Reference Slide Deck</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56"/>
          <p:cNvSpPr txBox="1"/>
          <p:nvPr>
            <p:ph idx="1" type="body"/>
          </p:nvPr>
        </p:nvSpPr>
        <p:spPr>
          <a:xfrm>
            <a:off x="597992" y="1544782"/>
            <a:ext cx="54564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t>Thank you!</a:t>
            </a:r>
            <a:endParaRPr/>
          </a:p>
        </p:txBody>
      </p:sp>
      <p:sp>
        <p:nvSpPr>
          <p:cNvPr id="1369" name="Google Shape;1369;p156"/>
          <p:cNvSpPr txBox="1"/>
          <p:nvPr>
            <p:ph idx="2" type="body"/>
          </p:nvPr>
        </p:nvSpPr>
        <p:spPr>
          <a:xfrm>
            <a:off x="598000" y="2949220"/>
            <a:ext cx="5456400" cy="1652100"/>
          </a:xfrm>
          <a:prstGeom prst="rect">
            <a:avLst/>
          </a:prstGeom>
        </p:spPr>
        <p:txBody>
          <a:bodyPr anchorCtr="0" anchor="t" bIns="68575" lIns="68575" spcFirstLastPara="1" rIns="68575" wrap="square" tIns="68575">
            <a:noAutofit/>
          </a:bodyPr>
          <a:lstStyle/>
          <a:p>
            <a:pPr indent="0" lvl="0" marL="0" rtl="0" algn="l">
              <a:lnSpc>
                <a:spcPct val="100000"/>
              </a:lnSpc>
              <a:spcBef>
                <a:spcPts val="800"/>
              </a:spcBef>
              <a:spcAft>
                <a:spcPts val="0"/>
              </a:spcAft>
              <a:buNone/>
            </a:pPr>
            <a:r>
              <a:rPr lang="sv" sz="1600" u="sng">
                <a:solidFill>
                  <a:srgbClr val="FFFFFF"/>
                </a:solidFill>
                <a:hlinkClick r:id="rId3">
                  <a:extLst>
                    <a:ext uri="{A12FA001-AC4F-418D-AE19-62706E023703}">
                      <ahyp:hlinkClr val="tx"/>
                    </a:ext>
                  </a:extLst>
                </a:hlinkClick>
              </a:rPr>
              <a:t>@luxas</a:t>
            </a:r>
            <a:r>
              <a:rPr lang="sv" sz="1600">
                <a:solidFill>
                  <a:srgbClr val="FFFFFF"/>
                </a:solidFill>
              </a:rPr>
              <a:t> on Github</a:t>
            </a:r>
            <a:endParaRPr sz="1600">
              <a:solidFill>
                <a:srgbClr val="FFFFFF"/>
              </a:solidFill>
            </a:endParaRPr>
          </a:p>
          <a:p>
            <a:pPr indent="0" lvl="0" marL="0" rtl="0" algn="l">
              <a:lnSpc>
                <a:spcPct val="100000"/>
              </a:lnSpc>
              <a:spcBef>
                <a:spcPts val="800"/>
              </a:spcBef>
              <a:spcAft>
                <a:spcPts val="0"/>
              </a:spcAft>
              <a:buNone/>
            </a:pPr>
            <a:r>
              <a:rPr lang="sv" sz="1600" u="sng">
                <a:solidFill>
                  <a:srgbClr val="FFFFFF"/>
                </a:solidFill>
              </a:rPr>
              <a:t>@luxas</a:t>
            </a:r>
            <a:r>
              <a:rPr lang="sv" sz="1600">
                <a:solidFill>
                  <a:srgbClr val="FFFFFF"/>
                </a:solidFill>
              </a:rPr>
              <a:t> on Kubernetes’ Slack</a:t>
            </a:r>
            <a:endParaRPr sz="1600">
              <a:solidFill>
                <a:srgbClr val="FFFFFF"/>
              </a:solidFill>
            </a:endParaRPr>
          </a:p>
          <a:p>
            <a:pPr indent="0" lvl="0" marL="0" rtl="0" algn="l">
              <a:lnSpc>
                <a:spcPct val="100000"/>
              </a:lnSpc>
              <a:spcBef>
                <a:spcPts val="800"/>
              </a:spcBef>
              <a:spcAft>
                <a:spcPts val="0"/>
              </a:spcAft>
              <a:buNone/>
            </a:pPr>
            <a:r>
              <a:rPr lang="sv" sz="1600" u="sng">
                <a:solidFill>
                  <a:srgbClr val="FFFFFF"/>
                </a:solidFill>
                <a:hlinkClick r:id="rId4">
                  <a:extLst>
                    <a:ext uri="{A12FA001-AC4F-418D-AE19-62706E023703}">
                      <ahyp:hlinkClr val="tx"/>
                    </a:ext>
                  </a:extLst>
                </a:hlinkClick>
              </a:rPr>
              <a:t>@kubernetesonarm</a:t>
            </a:r>
            <a:r>
              <a:rPr lang="sv" sz="1600">
                <a:solidFill>
                  <a:srgbClr val="FFFFFF"/>
                </a:solidFill>
              </a:rPr>
              <a:t> on Twitter</a:t>
            </a:r>
            <a:endParaRPr sz="1600">
              <a:solidFill>
                <a:srgbClr val="FFFFFF"/>
              </a:solidFill>
            </a:endParaRPr>
          </a:p>
          <a:p>
            <a:pPr indent="0" lvl="0" marL="0" rtl="0" algn="l">
              <a:lnSpc>
                <a:spcPct val="100000"/>
              </a:lnSpc>
              <a:spcBef>
                <a:spcPts val="800"/>
              </a:spcBef>
              <a:spcAft>
                <a:spcPts val="0"/>
              </a:spcAft>
              <a:buNone/>
            </a:pPr>
            <a:r>
              <a:rPr lang="sv" sz="1600" u="sng">
                <a:solidFill>
                  <a:srgbClr val="FFFFFF"/>
                </a:solidFill>
                <a:hlinkClick r:id="rId5">
                  <a:extLst>
                    <a:ext uri="{A12FA001-AC4F-418D-AE19-62706E023703}">
                      <ahyp:hlinkClr val="tx"/>
                    </a:ext>
                  </a:extLst>
                </a:hlinkClick>
              </a:rPr>
              <a:t>lucas@luxaslabs.com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3"/>
          <p:cNvSpPr txBox="1"/>
          <p:nvPr>
            <p:ph idx="1" type="body"/>
          </p:nvPr>
        </p:nvSpPr>
        <p:spPr>
          <a:xfrm>
            <a:off x="598001" y="1544775"/>
            <a:ext cx="61608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t>Kubernetes on a high-level</a:t>
            </a:r>
            <a:endParaRPr/>
          </a:p>
        </p:txBody>
      </p:sp>
      <p:sp>
        <p:nvSpPr>
          <p:cNvPr id="434" name="Google Shape;434;p63"/>
          <p:cNvSpPr txBox="1"/>
          <p:nvPr>
            <p:ph idx="2" type="body"/>
          </p:nvPr>
        </p:nvSpPr>
        <p:spPr>
          <a:xfrm>
            <a:off x="598000" y="2949225"/>
            <a:ext cx="7512600" cy="4866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sv"/>
              <a:t>Kubernetes lets you efficiently &amp; declaratively manage your apps at any scale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4"/>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sz="2200"/>
              <a:t>Most importantly: What does “Kubernetes” mean?</a:t>
            </a:r>
            <a:endParaRPr sz="2200"/>
          </a:p>
        </p:txBody>
      </p:sp>
      <p:sp>
        <p:nvSpPr>
          <p:cNvPr id="440" name="Google Shape;440;p64"/>
          <p:cNvSpPr txBox="1"/>
          <p:nvPr>
            <p:ph idx="1" type="body"/>
          </p:nvPr>
        </p:nvSpPr>
        <p:spPr>
          <a:xfrm>
            <a:off x="4572000" y="1152475"/>
            <a:ext cx="42603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sv" sz="3000"/>
              <a:t>= Greek for “pilot” or “helmsman of a ship”</a:t>
            </a:r>
            <a:endParaRPr sz="3000"/>
          </a:p>
        </p:txBody>
      </p:sp>
      <p:pic>
        <p:nvPicPr>
          <p:cNvPr id="441" name="Google Shape;441;p64"/>
          <p:cNvPicPr preferRelativeResize="0"/>
          <p:nvPr/>
        </p:nvPicPr>
        <p:blipFill>
          <a:blip r:embed="rId3">
            <a:alphaModFix/>
          </a:blip>
          <a:stretch>
            <a:fillRect/>
          </a:stretch>
        </p:blipFill>
        <p:spPr>
          <a:xfrm>
            <a:off x="919175" y="1515876"/>
            <a:ext cx="2626974" cy="25489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5"/>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What is Kubernetes?</a:t>
            </a:r>
            <a:endParaRPr/>
          </a:p>
        </p:txBody>
      </p:sp>
      <p:sp>
        <p:nvSpPr>
          <p:cNvPr id="447" name="Google Shape;447;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sv" sz="2000"/>
              <a:t>= </a:t>
            </a:r>
            <a:r>
              <a:rPr b="1" lang="sv" sz="2000"/>
              <a:t>A Production-Grade Container Orchestration System</a:t>
            </a:r>
            <a:endParaRPr b="1" sz="2000"/>
          </a:p>
          <a:p>
            <a:pPr indent="0" lvl="0" marL="0" rtl="0" algn="l">
              <a:spcBef>
                <a:spcPts val="0"/>
              </a:spcBef>
              <a:spcAft>
                <a:spcPts val="0"/>
              </a:spcAft>
              <a:buNone/>
            </a:pPr>
            <a:r>
              <a:t/>
            </a:r>
            <a:endParaRPr b="1" sz="2000"/>
          </a:p>
          <a:p>
            <a:pPr indent="-355600" lvl="0" marL="457200" rtl="0" algn="l">
              <a:spcBef>
                <a:spcPts val="0"/>
              </a:spcBef>
              <a:spcAft>
                <a:spcPts val="0"/>
              </a:spcAft>
              <a:buSzPts val="2000"/>
              <a:buChar char="●"/>
            </a:pPr>
            <a:r>
              <a:rPr lang="sv" sz="2000"/>
              <a:t>A p</a:t>
            </a:r>
            <a:r>
              <a:rPr lang="sv" sz="2000"/>
              <a:t>roject that was spun out of Google as an open source container orchestration platform.</a:t>
            </a:r>
            <a:endParaRPr sz="2000"/>
          </a:p>
          <a:p>
            <a:pPr indent="-355600" lvl="0" marL="457200" rtl="0" algn="l">
              <a:spcBef>
                <a:spcPts val="1000"/>
              </a:spcBef>
              <a:spcAft>
                <a:spcPts val="0"/>
              </a:spcAft>
              <a:buSzPts val="2000"/>
              <a:buChar char="●"/>
            </a:pPr>
            <a:r>
              <a:rPr lang="sv" sz="2000"/>
              <a:t>Built from the lessons learned in the experiences of developing and running Google’s Borg and Omega.</a:t>
            </a:r>
            <a:endParaRPr sz="2000"/>
          </a:p>
          <a:p>
            <a:pPr indent="-355600" lvl="0" marL="457200" rtl="0" algn="l">
              <a:spcBef>
                <a:spcPts val="1000"/>
              </a:spcBef>
              <a:spcAft>
                <a:spcPts val="1000"/>
              </a:spcAft>
              <a:buSzPts val="2000"/>
              <a:buChar char="●"/>
            </a:pPr>
            <a:r>
              <a:rPr lang="sv" sz="2000"/>
              <a:t>Designed from the ground-up as a </a:t>
            </a:r>
            <a:r>
              <a:rPr b="1" lang="sv" sz="2000"/>
              <a:t>loosely coupled</a:t>
            </a:r>
            <a:r>
              <a:rPr lang="sv" sz="2000"/>
              <a:t> collection of components centered around deploying, maintaining and scaling workloads.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6"/>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What Does Kubernetes do?</a:t>
            </a:r>
            <a:endParaRPr/>
          </a:p>
        </p:txBody>
      </p:sp>
      <p:sp>
        <p:nvSpPr>
          <p:cNvPr id="453" name="Google Shape;453;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Known as the </a:t>
            </a:r>
            <a:r>
              <a:rPr b="1" lang="sv" sz="2400"/>
              <a:t>linux kernel of distributed systems</a:t>
            </a:r>
            <a:r>
              <a:rPr lang="sv" sz="2400"/>
              <a:t>.</a:t>
            </a:r>
            <a:endParaRPr sz="2400"/>
          </a:p>
          <a:p>
            <a:pPr indent="-381000" lvl="0" marL="457200" rtl="0" algn="l">
              <a:spcBef>
                <a:spcPts val="1000"/>
              </a:spcBef>
              <a:spcAft>
                <a:spcPts val="0"/>
              </a:spcAft>
              <a:buSzPts val="2400"/>
              <a:buChar char="●"/>
            </a:pPr>
            <a:r>
              <a:rPr b="1" lang="sv" sz="2400"/>
              <a:t>Abstracts away the underlying hardware</a:t>
            </a:r>
            <a:r>
              <a:rPr lang="sv" sz="2400"/>
              <a:t> of the nodes and provides a uniform interface for workloads to be both deployed and consume the shared pool of resources.</a:t>
            </a:r>
            <a:endParaRPr sz="2400"/>
          </a:p>
          <a:p>
            <a:pPr indent="-381000" lvl="0" marL="457200" rtl="0" algn="l">
              <a:spcBef>
                <a:spcPts val="1000"/>
              </a:spcBef>
              <a:spcAft>
                <a:spcPts val="1000"/>
              </a:spcAft>
              <a:buSzPts val="2400"/>
              <a:buChar char="●"/>
            </a:pPr>
            <a:r>
              <a:rPr lang="sv" sz="2400"/>
              <a:t>Works as an engine for resolving state by converging actual and the </a:t>
            </a:r>
            <a:r>
              <a:rPr b="1" lang="sv" sz="2400"/>
              <a:t>desired state</a:t>
            </a:r>
            <a:r>
              <a:rPr lang="sv" sz="2400"/>
              <a:t> of the system.</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7"/>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sv"/>
              <a:t>Kubernetes is self-healing</a:t>
            </a:r>
            <a:endParaRPr/>
          </a:p>
        </p:txBody>
      </p:sp>
      <p:sp>
        <p:nvSpPr>
          <p:cNvPr id="459" name="Google Shape;459;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400"/>
              <a:t>Kubernetes will </a:t>
            </a:r>
            <a:r>
              <a:rPr b="1" lang="sv" sz="2400"/>
              <a:t>ALWAYS</a:t>
            </a:r>
            <a:r>
              <a:rPr lang="sv" sz="2400"/>
              <a:t> try and steer the cluster to its desired state.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b="1" lang="sv" sz="2400"/>
              <a:t>Me:</a:t>
            </a:r>
            <a:r>
              <a:rPr lang="sv" sz="2400"/>
              <a:t> “I want 3 healthy instances of redis to always be running.”</a:t>
            </a:r>
            <a:endParaRPr sz="2400"/>
          </a:p>
          <a:p>
            <a:pPr indent="-381000" lvl="0" marL="457200" rtl="0" algn="l">
              <a:spcBef>
                <a:spcPts val="0"/>
              </a:spcBef>
              <a:spcAft>
                <a:spcPts val="0"/>
              </a:spcAft>
              <a:buSzPts val="2400"/>
              <a:buChar char="●"/>
            </a:pPr>
            <a:r>
              <a:rPr b="1" lang="sv" sz="2400"/>
              <a:t>Kubernetes:</a:t>
            </a:r>
            <a:r>
              <a:rPr lang="sv" sz="2400"/>
              <a:t> “Okay, I’ll ensure there are always 3 instances up and running.”</a:t>
            </a:r>
            <a:endParaRPr sz="2400"/>
          </a:p>
          <a:p>
            <a:pPr indent="-381000" lvl="0" marL="457200" rtl="0" algn="l">
              <a:spcBef>
                <a:spcPts val="0"/>
              </a:spcBef>
              <a:spcAft>
                <a:spcPts val="0"/>
              </a:spcAft>
              <a:buSzPts val="2400"/>
              <a:buChar char="●"/>
            </a:pPr>
            <a:r>
              <a:rPr b="1" lang="sv" sz="2400"/>
              <a:t>Kubernetes:</a:t>
            </a:r>
            <a:r>
              <a:rPr lang="sv" sz="2400"/>
              <a:t> “Oh look, one has died. I’m going to attempt to spin up a new one.”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8"/>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What can Kubernetes REALLY do?</a:t>
            </a:r>
            <a:endParaRPr/>
          </a:p>
        </p:txBody>
      </p:sp>
      <p:sp>
        <p:nvSpPr>
          <p:cNvPr id="465" name="Google Shape;46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Autoscale Workloads</a:t>
            </a:r>
            <a:endParaRPr sz="2400"/>
          </a:p>
          <a:p>
            <a:pPr indent="-381000" lvl="0" marL="457200" rtl="0" algn="l">
              <a:spcBef>
                <a:spcPts val="1000"/>
              </a:spcBef>
              <a:spcAft>
                <a:spcPts val="0"/>
              </a:spcAft>
              <a:buSzPts val="2400"/>
              <a:buChar char="●"/>
            </a:pPr>
            <a:r>
              <a:rPr lang="sv" sz="2400">
                <a:solidFill>
                  <a:srgbClr val="3D85C6"/>
                </a:solidFill>
              </a:rPr>
              <a:t>Blue</a:t>
            </a:r>
            <a:r>
              <a:rPr lang="sv" sz="2400"/>
              <a:t>/</a:t>
            </a:r>
            <a:r>
              <a:rPr lang="sv" sz="2400">
                <a:solidFill>
                  <a:srgbClr val="6AA84F"/>
                </a:solidFill>
              </a:rPr>
              <a:t>Green</a:t>
            </a:r>
            <a:r>
              <a:rPr lang="sv" sz="2400"/>
              <a:t> Deployments</a:t>
            </a:r>
            <a:endParaRPr sz="2400"/>
          </a:p>
          <a:p>
            <a:pPr indent="-381000" lvl="0" marL="457200" rtl="0" algn="l">
              <a:spcBef>
                <a:spcPts val="1000"/>
              </a:spcBef>
              <a:spcAft>
                <a:spcPts val="0"/>
              </a:spcAft>
              <a:buSzPts val="2400"/>
              <a:buChar char="●"/>
            </a:pPr>
            <a:r>
              <a:rPr lang="sv" sz="2400"/>
              <a:t>Fire off jobs and scheduled CronJobs</a:t>
            </a:r>
            <a:endParaRPr sz="2400"/>
          </a:p>
          <a:p>
            <a:pPr indent="-381000" lvl="0" marL="457200" rtl="0" algn="l">
              <a:spcBef>
                <a:spcPts val="1000"/>
              </a:spcBef>
              <a:spcAft>
                <a:spcPts val="0"/>
              </a:spcAft>
              <a:buSzPts val="2400"/>
              <a:buChar char="●"/>
            </a:pPr>
            <a:r>
              <a:rPr lang="sv" sz="2400"/>
              <a:t>Manage Stateless and Stateful Applications</a:t>
            </a:r>
            <a:endParaRPr sz="2400"/>
          </a:p>
          <a:p>
            <a:pPr indent="-381000" lvl="0" marL="457200" rtl="0" algn="l">
              <a:spcBef>
                <a:spcPts val="1000"/>
              </a:spcBef>
              <a:spcAft>
                <a:spcPts val="0"/>
              </a:spcAft>
              <a:buSzPts val="2400"/>
              <a:buChar char="●"/>
            </a:pPr>
            <a:r>
              <a:rPr lang="sv" sz="2400"/>
              <a:t>Provide native methods of service discovery</a:t>
            </a:r>
            <a:endParaRPr sz="2400"/>
          </a:p>
          <a:p>
            <a:pPr indent="-381000" lvl="0" marL="457200" rtl="0" algn="l">
              <a:spcBef>
                <a:spcPts val="1000"/>
              </a:spcBef>
              <a:spcAft>
                <a:spcPts val="1000"/>
              </a:spcAft>
              <a:buSzPts val="2400"/>
              <a:buChar char="●"/>
            </a:pPr>
            <a:r>
              <a:rPr lang="sv" sz="2400"/>
              <a:t>Easily integrate and support 3rd party apps</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Most Importantly...</a:t>
            </a:r>
            <a:endParaRPr/>
          </a:p>
        </p:txBody>
      </p:sp>
      <p:sp>
        <p:nvSpPr>
          <p:cNvPr id="471" name="Google Shape;471;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v" sz="4800"/>
              <a:t>Use the </a:t>
            </a:r>
            <a:r>
              <a:rPr b="1" lang="sv" sz="4800"/>
              <a:t>SAME </a:t>
            </a:r>
            <a:r>
              <a:rPr lang="sv" sz="4800"/>
              <a:t>API </a:t>
            </a:r>
            <a:br>
              <a:rPr lang="sv" sz="4800"/>
            </a:br>
            <a:r>
              <a:rPr lang="sv" sz="4800"/>
              <a:t>across bare metal and </a:t>
            </a:r>
            <a:r>
              <a:rPr b="1" lang="sv" sz="4800"/>
              <a:t>EVERY</a:t>
            </a:r>
            <a:r>
              <a:rPr lang="sv" sz="4800"/>
              <a:t> cloud provider!!!</a:t>
            </a:r>
            <a:endParaRPr sz="4800"/>
          </a:p>
        </p:txBody>
      </p:sp>
      <p:pic>
        <p:nvPicPr>
          <p:cNvPr id="472" name="Google Shape;472;p69"/>
          <p:cNvPicPr preferRelativeResize="0"/>
          <p:nvPr/>
        </p:nvPicPr>
        <p:blipFill>
          <a:blip r:embed="rId3">
            <a:alphaModFix/>
          </a:blip>
          <a:stretch>
            <a:fillRect/>
          </a:stretch>
        </p:blipFill>
        <p:spPr>
          <a:xfrm>
            <a:off x="7389550" y="3975550"/>
            <a:ext cx="1754450" cy="1167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0"/>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Kubernetes’ incredible velocity (last 365 days!)</a:t>
            </a:r>
            <a:endParaRPr/>
          </a:p>
        </p:txBody>
      </p:sp>
      <p:sp>
        <p:nvSpPr>
          <p:cNvPr id="478" name="Google Shape;478;p70"/>
          <p:cNvSpPr txBox="1"/>
          <p:nvPr/>
        </p:nvSpPr>
        <p:spPr>
          <a:xfrm>
            <a:off x="2264150" y="1171050"/>
            <a:ext cx="1794900" cy="7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2500"/>
              <a:t>32 000+</a:t>
            </a:r>
            <a:endParaRPr sz="2500"/>
          </a:p>
          <a:p>
            <a:pPr indent="0" lvl="0" marL="0" rtl="0" algn="ctr">
              <a:spcBef>
                <a:spcPts val="0"/>
              </a:spcBef>
              <a:spcAft>
                <a:spcPts val="0"/>
              </a:spcAft>
              <a:buNone/>
            </a:pPr>
            <a:r>
              <a:rPr lang="sv"/>
              <a:t>human commits</a:t>
            </a:r>
            <a:endParaRPr/>
          </a:p>
        </p:txBody>
      </p:sp>
      <p:sp>
        <p:nvSpPr>
          <p:cNvPr id="479" name="Google Shape;479;p70"/>
          <p:cNvSpPr txBox="1"/>
          <p:nvPr/>
        </p:nvSpPr>
        <p:spPr>
          <a:xfrm>
            <a:off x="7020950" y="1260975"/>
            <a:ext cx="1464900" cy="8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2500"/>
              <a:t>15 000+</a:t>
            </a:r>
            <a:endParaRPr sz="2500"/>
          </a:p>
          <a:p>
            <a:pPr indent="0" lvl="0" marL="0" rtl="0" algn="ctr">
              <a:spcBef>
                <a:spcPts val="0"/>
              </a:spcBef>
              <a:spcAft>
                <a:spcPts val="0"/>
              </a:spcAft>
              <a:buNone/>
            </a:pPr>
            <a:r>
              <a:rPr lang="sv"/>
              <a:t>contributors</a:t>
            </a:r>
            <a:endParaRPr/>
          </a:p>
        </p:txBody>
      </p:sp>
      <p:sp>
        <p:nvSpPr>
          <p:cNvPr id="480" name="Google Shape;480;p70"/>
          <p:cNvSpPr txBox="1"/>
          <p:nvPr/>
        </p:nvSpPr>
        <p:spPr>
          <a:xfrm>
            <a:off x="2816550" y="2165225"/>
            <a:ext cx="1550100" cy="117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2500"/>
              <a:t>51 000+</a:t>
            </a:r>
            <a:endParaRPr sz="2500"/>
          </a:p>
          <a:p>
            <a:pPr indent="0" lvl="0" marL="0" rtl="0" algn="ctr">
              <a:spcBef>
                <a:spcPts val="0"/>
              </a:spcBef>
              <a:spcAft>
                <a:spcPts val="0"/>
              </a:spcAft>
              <a:buNone/>
            </a:pPr>
            <a:r>
              <a:rPr lang="sv"/>
              <a:t>opened </a:t>
            </a:r>
            <a:br>
              <a:rPr lang="sv"/>
            </a:br>
            <a:r>
              <a:rPr lang="sv"/>
              <a:t>Pull Requests</a:t>
            </a:r>
            <a:endParaRPr/>
          </a:p>
        </p:txBody>
      </p:sp>
      <p:sp>
        <p:nvSpPr>
          <p:cNvPr id="481" name="Google Shape;481;p70"/>
          <p:cNvSpPr txBox="1"/>
          <p:nvPr/>
        </p:nvSpPr>
        <p:spPr>
          <a:xfrm>
            <a:off x="4914850" y="3049250"/>
            <a:ext cx="1354800" cy="9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2500"/>
              <a:t>73 000+</a:t>
            </a:r>
            <a:endParaRPr/>
          </a:p>
          <a:p>
            <a:pPr indent="0" lvl="0" marL="0" rtl="0" algn="ctr">
              <a:spcBef>
                <a:spcPts val="0"/>
              </a:spcBef>
              <a:spcAft>
                <a:spcPts val="0"/>
              </a:spcAft>
              <a:buNone/>
            </a:pPr>
            <a:r>
              <a:rPr lang="sv"/>
              <a:t>opened issues</a:t>
            </a:r>
            <a:endParaRPr/>
          </a:p>
        </p:txBody>
      </p:sp>
      <p:sp>
        <p:nvSpPr>
          <p:cNvPr id="482" name="Google Shape;482;p70"/>
          <p:cNvSpPr txBox="1"/>
          <p:nvPr/>
        </p:nvSpPr>
        <p:spPr>
          <a:xfrm>
            <a:off x="2386550" y="3658700"/>
            <a:ext cx="1550100" cy="10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2500"/>
              <a:t>88 000+</a:t>
            </a:r>
            <a:endParaRPr sz="2500"/>
          </a:p>
          <a:p>
            <a:pPr indent="0" lvl="0" marL="0" rtl="0" algn="ctr">
              <a:spcBef>
                <a:spcPts val="0"/>
              </a:spcBef>
              <a:spcAft>
                <a:spcPts val="0"/>
              </a:spcAft>
              <a:buNone/>
            </a:pPr>
            <a:r>
              <a:rPr lang="sv"/>
              <a:t>Kubernetes professionals</a:t>
            </a:r>
            <a:endParaRPr/>
          </a:p>
        </p:txBody>
      </p:sp>
      <p:sp>
        <p:nvSpPr>
          <p:cNvPr id="483" name="Google Shape;483;p70"/>
          <p:cNvSpPr txBox="1"/>
          <p:nvPr/>
        </p:nvSpPr>
        <p:spPr>
          <a:xfrm>
            <a:off x="742225" y="2743100"/>
            <a:ext cx="1464900" cy="9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2500"/>
              <a:t>35 000+</a:t>
            </a:r>
            <a:br>
              <a:rPr lang="sv"/>
            </a:br>
            <a:r>
              <a:rPr lang="sv"/>
              <a:t>Kubernetes jobs</a:t>
            </a:r>
            <a:endParaRPr/>
          </a:p>
        </p:txBody>
      </p:sp>
      <p:sp>
        <p:nvSpPr>
          <p:cNvPr id="484" name="Google Shape;484;p70"/>
          <p:cNvSpPr txBox="1"/>
          <p:nvPr/>
        </p:nvSpPr>
        <p:spPr>
          <a:xfrm>
            <a:off x="580500" y="1744500"/>
            <a:ext cx="1550100" cy="78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sv" sz="2500"/>
              <a:t>55 000+</a:t>
            </a:r>
            <a:endParaRPr sz="2500"/>
          </a:p>
          <a:p>
            <a:pPr indent="0" lvl="0" marL="0" rtl="0" algn="ctr">
              <a:spcBef>
                <a:spcPts val="0"/>
              </a:spcBef>
              <a:spcAft>
                <a:spcPts val="0"/>
              </a:spcAft>
              <a:buNone/>
            </a:pPr>
            <a:r>
              <a:rPr lang="sv"/>
              <a:t>users on Slack</a:t>
            </a:r>
            <a:endParaRPr/>
          </a:p>
        </p:txBody>
      </p:sp>
      <p:sp>
        <p:nvSpPr>
          <p:cNvPr id="485" name="Google Shape;485;p70"/>
          <p:cNvSpPr txBox="1"/>
          <p:nvPr/>
        </p:nvSpPr>
        <p:spPr>
          <a:xfrm>
            <a:off x="4749100" y="1513625"/>
            <a:ext cx="1913400" cy="7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2500"/>
              <a:t>50 000+</a:t>
            </a:r>
            <a:endParaRPr sz="2500"/>
          </a:p>
          <a:p>
            <a:pPr indent="0" lvl="0" marL="0" rtl="0" algn="ctr">
              <a:spcBef>
                <a:spcPts val="0"/>
              </a:spcBef>
              <a:spcAft>
                <a:spcPts val="0"/>
              </a:spcAft>
              <a:buNone/>
            </a:pPr>
            <a:r>
              <a:rPr lang="sv"/>
              <a:t>edX course enrolls</a:t>
            </a:r>
            <a:endParaRPr/>
          </a:p>
        </p:txBody>
      </p:sp>
      <p:sp>
        <p:nvSpPr>
          <p:cNvPr id="486" name="Google Shape;486;p70"/>
          <p:cNvSpPr txBox="1"/>
          <p:nvPr/>
        </p:nvSpPr>
        <p:spPr>
          <a:xfrm>
            <a:off x="3406925" y="4727375"/>
            <a:ext cx="714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000" u="sng">
                <a:solidFill>
                  <a:schemeClr val="hlink"/>
                </a:solidFill>
                <a:hlinkClick r:id="rId3"/>
              </a:rPr>
              <a:t>Source 5</a:t>
            </a:r>
            <a:endParaRPr sz="1000"/>
          </a:p>
        </p:txBody>
      </p:sp>
      <p:sp>
        <p:nvSpPr>
          <p:cNvPr id="487" name="Google Shape;487;p70"/>
          <p:cNvSpPr txBox="1"/>
          <p:nvPr/>
        </p:nvSpPr>
        <p:spPr>
          <a:xfrm>
            <a:off x="2692625" y="4727375"/>
            <a:ext cx="714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000" u="sng">
                <a:solidFill>
                  <a:schemeClr val="hlink"/>
                </a:solidFill>
                <a:hlinkClick r:id="rId4"/>
              </a:rPr>
              <a:t>Source 4</a:t>
            </a:r>
            <a:endParaRPr sz="1000"/>
          </a:p>
        </p:txBody>
      </p:sp>
      <p:sp>
        <p:nvSpPr>
          <p:cNvPr id="488" name="Google Shape;488;p70"/>
          <p:cNvSpPr txBox="1"/>
          <p:nvPr/>
        </p:nvSpPr>
        <p:spPr>
          <a:xfrm>
            <a:off x="7055300" y="4272275"/>
            <a:ext cx="2088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200"/>
              <a:t>Last updated: 09.01.2019</a:t>
            </a:r>
            <a:endParaRPr sz="1200"/>
          </a:p>
        </p:txBody>
      </p:sp>
      <p:sp>
        <p:nvSpPr>
          <p:cNvPr id="489" name="Google Shape;489;p70"/>
          <p:cNvSpPr txBox="1"/>
          <p:nvPr/>
        </p:nvSpPr>
        <p:spPr>
          <a:xfrm>
            <a:off x="1264025" y="4727375"/>
            <a:ext cx="714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000" u="sng">
                <a:solidFill>
                  <a:schemeClr val="hlink"/>
                </a:solidFill>
                <a:hlinkClick r:id="rId5"/>
              </a:rPr>
              <a:t>Source 2</a:t>
            </a:r>
            <a:endParaRPr sz="1000"/>
          </a:p>
        </p:txBody>
      </p:sp>
      <p:sp>
        <p:nvSpPr>
          <p:cNvPr id="490" name="Google Shape;490;p70"/>
          <p:cNvSpPr txBox="1"/>
          <p:nvPr/>
        </p:nvSpPr>
        <p:spPr>
          <a:xfrm>
            <a:off x="7091925" y="2152050"/>
            <a:ext cx="1794900" cy="142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sv" sz="2500"/>
              <a:t>318 000+</a:t>
            </a:r>
            <a:endParaRPr sz="2500"/>
          </a:p>
          <a:p>
            <a:pPr indent="0" lvl="0" marL="0" rtl="0" algn="ctr">
              <a:spcBef>
                <a:spcPts val="0"/>
              </a:spcBef>
              <a:spcAft>
                <a:spcPts val="0"/>
              </a:spcAft>
              <a:buNone/>
            </a:pPr>
            <a:r>
              <a:rPr lang="sv"/>
              <a:t>Github comments</a:t>
            </a:r>
            <a:endParaRPr/>
          </a:p>
        </p:txBody>
      </p:sp>
      <p:sp>
        <p:nvSpPr>
          <p:cNvPr id="491" name="Google Shape;491;p70"/>
          <p:cNvSpPr txBox="1"/>
          <p:nvPr/>
        </p:nvSpPr>
        <p:spPr>
          <a:xfrm>
            <a:off x="549725" y="4727375"/>
            <a:ext cx="714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000" u="sng">
                <a:solidFill>
                  <a:schemeClr val="hlink"/>
                </a:solidFill>
                <a:hlinkClick r:id="rId6"/>
              </a:rPr>
              <a:t>Source 1</a:t>
            </a:r>
            <a:endParaRPr sz="1000"/>
          </a:p>
        </p:txBody>
      </p:sp>
      <p:sp>
        <p:nvSpPr>
          <p:cNvPr id="492" name="Google Shape;492;p70"/>
          <p:cNvSpPr txBox="1"/>
          <p:nvPr/>
        </p:nvSpPr>
        <p:spPr>
          <a:xfrm>
            <a:off x="1978325" y="4727375"/>
            <a:ext cx="714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000" u="sng">
                <a:solidFill>
                  <a:schemeClr val="hlink"/>
                </a:solidFill>
                <a:hlinkClick r:id="rId7"/>
              </a:rPr>
              <a:t>Source 3</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1"/>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Kubernetes is a “platform for platforms”</a:t>
            </a:r>
            <a:endParaRPr/>
          </a:p>
        </p:txBody>
      </p:sp>
      <p:sp>
        <p:nvSpPr>
          <p:cNvPr id="498" name="Google Shape;498;p71"/>
          <p:cNvSpPr txBox="1"/>
          <p:nvPr>
            <p:ph idx="1" type="body"/>
          </p:nvPr>
        </p:nvSpPr>
        <p:spPr>
          <a:xfrm>
            <a:off x="311700" y="1152475"/>
            <a:ext cx="5068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300" u="sng">
                <a:solidFill>
                  <a:schemeClr val="hlink"/>
                </a:solidFill>
                <a:hlinkClick r:id="rId3"/>
              </a:rPr>
              <a:t>Documentation on how to extend Kubernetes</a:t>
            </a:r>
            <a:endParaRPr sz="1300"/>
          </a:p>
          <a:p>
            <a:pPr indent="0" lvl="0" marL="0" rtl="0" algn="l">
              <a:spcBef>
                <a:spcPts val="0"/>
              </a:spcBef>
              <a:spcAft>
                <a:spcPts val="0"/>
              </a:spcAft>
              <a:buNone/>
            </a:pPr>
            <a:r>
              <a:rPr lang="sv" sz="1300"/>
              <a:t>Kubernetes is meant to be built on top of, and hence is very focused on being extensible for higher-level solutions</a:t>
            </a:r>
            <a:br>
              <a:rPr lang="sv" sz="1300"/>
            </a:br>
            <a:endParaRPr sz="1300"/>
          </a:p>
          <a:p>
            <a:pPr indent="0" lvl="0" marL="0" rtl="0" algn="l">
              <a:spcBef>
                <a:spcPts val="0"/>
              </a:spcBef>
              <a:spcAft>
                <a:spcPts val="0"/>
              </a:spcAft>
              <a:buNone/>
            </a:pPr>
            <a:r>
              <a:rPr lang="sv" sz="1300"/>
              <a:t>To name a few extension mechanisms</a:t>
            </a:r>
            <a:r>
              <a:rPr lang="sv" sz="1300"/>
              <a:t>:</a:t>
            </a:r>
            <a:endParaRPr sz="1300"/>
          </a:p>
          <a:p>
            <a:pPr indent="-311150" lvl="0" marL="457200" rtl="0" algn="l">
              <a:spcBef>
                <a:spcPts val="0"/>
              </a:spcBef>
              <a:spcAft>
                <a:spcPts val="0"/>
              </a:spcAft>
              <a:buSzPts val="1300"/>
              <a:buChar char="●"/>
            </a:pPr>
            <a:r>
              <a:rPr lang="sv" sz="1300" u="sng">
                <a:solidFill>
                  <a:schemeClr val="hlink"/>
                </a:solidFill>
                <a:hlinkClick r:id="rId4"/>
              </a:rPr>
              <a:t>API Aggregation</a:t>
            </a:r>
            <a:r>
              <a:rPr lang="sv" sz="1300"/>
              <a:t> (GA)</a:t>
            </a:r>
            <a:endParaRPr sz="1300"/>
          </a:p>
          <a:p>
            <a:pPr indent="-311150" lvl="0" marL="457200" rtl="0" algn="l">
              <a:spcBef>
                <a:spcPts val="0"/>
              </a:spcBef>
              <a:spcAft>
                <a:spcPts val="0"/>
              </a:spcAft>
              <a:buSzPts val="1300"/>
              <a:buChar char="●"/>
            </a:pPr>
            <a:r>
              <a:rPr b="1" lang="sv" sz="1300" u="sng">
                <a:solidFill>
                  <a:schemeClr val="hlink"/>
                </a:solidFill>
                <a:hlinkClick r:id="rId5"/>
              </a:rPr>
              <a:t>kubectl</a:t>
            </a:r>
            <a:r>
              <a:rPr lang="sv" sz="1300" u="sng">
                <a:solidFill>
                  <a:schemeClr val="hlink"/>
                </a:solidFill>
                <a:hlinkClick r:id="rId6"/>
              </a:rPr>
              <a:t> plugins</a:t>
            </a:r>
            <a:r>
              <a:rPr lang="sv" sz="1300"/>
              <a:t> (beta)</a:t>
            </a:r>
            <a:endParaRPr sz="1300"/>
          </a:p>
          <a:p>
            <a:pPr indent="-311150" lvl="0" marL="457200" rtl="0" algn="l">
              <a:spcBef>
                <a:spcPts val="0"/>
              </a:spcBef>
              <a:spcAft>
                <a:spcPts val="0"/>
              </a:spcAft>
              <a:buSzPts val="1300"/>
              <a:buChar char="●"/>
            </a:pPr>
            <a:r>
              <a:rPr lang="sv" sz="1300" u="sng">
                <a:solidFill>
                  <a:schemeClr val="hlink"/>
                </a:solidFill>
                <a:hlinkClick r:id="rId7"/>
              </a:rPr>
              <a:t>CustomResourceDefinitions</a:t>
            </a:r>
            <a:r>
              <a:rPr lang="sv" sz="1300"/>
              <a:t>, </a:t>
            </a:r>
            <a:r>
              <a:rPr lang="sv" sz="1300" u="sng">
                <a:solidFill>
                  <a:schemeClr val="hlink"/>
                </a:solidFill>
                <a:hlinkClick r:id="rId8"/>
              </a:rPr>
              <a:t>Example intro</a:t>
            </a:r>
            <a:r>
              <a:rPr lang="sv" sz="1300"/>
              <a:t> (beta)</a:t>
            </a:r>
            <a:endParaRPr sz="1300"/>
          </a:p>
          <a:p>
            <a:pPr indent="-311150" lvl="0" marL="457200" rtl="0" algn="l">
              <a:spcBef>
                <a:spcPts val="0"/>
              </a:spcBef>
              <a:spcAft>
                <a:spcPts val="0"/>
              </a:spcAft>
              <a:buSzPts val="1300"/>
              <a:buChar char="●"/>
            </a:pPr>
            <a:r>
              <a:rPr lang="sv" sz="1300" u="sng">
                <a:solidFill>
                  <a:schemeClr val="hlink"/>
                </a:solidFill>
                <a:hlinkClick r:id="rId9"/>
              </a:rPr>
              <a:t>Container Network Interface</a:t>
            </a:r>
            <a:r>
              <a:rPr lang="sv" sz="1300"/>
              <a:t> plugins (stable)</a:t>
            </a:r>
            <a:endParaRPr sz="1300"/>
          </a:p>
          <a:p>
            <a:pPr indent="-311150" lvl="0" marL="457200" rtl="0" algn="l">
              <a:spcBef>
                <a:spcPts val="0"/>
              </a:spcBef>
              <a:spcAft>
                <a:spcPts val="0"/>
              </a:spcAft>
              <a:buSzPts val="1300"/>
              <a:buChar char="●"/>
            </a:pPr>
            <a:r>
              <a:rPr lang="sv" sz="1300"/>
              <a:t>Scheduler </a:t>
            </a:r>
            <a:r>
              <a:rPr lang="sv" sz="1300" u="sng">
                <a:solidFill>
                  <a:schemeClr val="hlink"/>
                </a:solidFill>
                <a:hlinkClick r:id="rId10"/>
              </a:rPr>
              <a:t>webhook</a:t>
            </a:r>
            <a:r>
              <a:rPr lang="sv" sz="1300"/>
              <a:t> &amp; </a:t>
            </a:r>
            <a:r>
              <a:rPr lang="sv" sz="1300" u="sng">
                <a:solidFill>
                  <a:schemeClr val="hlink"/>
                </a:solidFill>
                <a:hlinkClick r:id="rId11"/>
              </a:rPr>
              <a:t>multiple</a:t>
            </a:r>
            <a:r>
              <a:rPr lang="sv" sz="1300"/>
              <a:t> (beta)</a:t>
            </a:r>
            <a:endParaRPr sz="1300"/>
          </a:p>
          <a:p>
            <a:pPr indent="-311150" lvl="0" marL="457200" rtl="0" algn="l">
              <a:spcBef>
                <a:spcPts val="0"/>
              </a:spcBef>
              <a:spcAft>
                <a:spcPts val="0"/>
              </a:spcAft>
              <a:buSzPts val="1300"/>
              <a:buChar char="●"/>
            </a:pPr>
            <a:r>
              <a:rPr lang="sv" sz="1300" u="sng">
                <a:solidFill>
                  <a:schemeClr val="hlink"/>
                </a:solidFill>
                <a:hlinkClick r:id="rId12"/>
              </a:rPr>
              <a:t>Device plugins</a:t>
            </a:r>
            <a:r>
              <a:rPr lang="sv" sz="1300"/>
              <a:t> (GA)</a:t>
            </a:r>
            <a:endParaRPr sz="1300"/>
          </a:p>
          <a:p>
            <a:pPr indent="-311150" lvl="0" marL="457200" rtl="0" algn="l">
              <a:spcBef>
                <a:spcPts val="0"/>
              </a:spcBef>
              <a:spcAft>
                <a:spcPts val="0"/>
              </a:spcAft>
              <a:buSzPts val="1300"/>
              <a:buChar char="●"/>
            </a:pPr>
            <a:r>
              <a:rPr lang="sv" sz="1300" u="sng">
                <a:solidFill>
                  <a:schemeClr val="hlink"/>
                </a:solidFill>
                <a:hlinkClick r:id="rId13"/>
              </a:rPr>
              <a:t>Admission webhooks</a:t>
            </a:r>
            <a:r>
              <a:rPr lang="sv" sz="1300"/>
              <a:t> (beta)</a:t>
            </a:r>
            <a:endParaRPr sz="1300"/>
          </a:p>
          <a:p>
            <a:pPr indent="-311150" lvl="0" marL="457200" rtl="0" algn="l">
              <a:spcBef>
                <a:spcPts val="0"/>
              </a:spcBef>
              <a:spcAft>
                <a:spcPts val="0"/>
              </a:spcAft>
              <a:buSzPts val="1300"/>
              <a:buChar char="●"/>
            </a:pPr>
            <a:r>
              <a:rPr lang="sv" sz="1300" u="sng">
                <a:solidFill>
                  <a:schemeClr val="hlink"/>
                </a:solidFill>
                <a:hlinkClick r:id="rId14"/>
              </a:rPr>
              <a:t>External Cloud Provider Integrations</a:t>
            </a:r>
            <a:r>
              <a:rPr lang="sv" sz="1300"/>
              <a:t> (beta)</a:t>
            </a:r>
            <a:endParaRPr sz="1300"/>
          </a:p>
          <a:p>
            <a:pPr indent="-311150" lvl="0" marL="457200" rtl="0" algn="l">
              <a:spcBef>
                <a:spcPts val="0"/>
              </a:spcBef>
              <a:spcAft>
                <a:spcPts val="0"/>
              </a:spcAft>
              <a:buSzPts val="1300"/>
              <a:buChar char="●"/>
            </a:pPr>
            <a:r>
              <a:rPr lang="sv" sz="1300"/>
              <a:t>API Server </a:t>
            </a:r>
            <a:r>
              <a:rPr lang="sv" sz="1300" u="sng">
                <a:solidFill>
                  <a:schemeClr val="hlink"/>
                </a:solidFill>
                <a:hlinkClick r:id="rId15"/>
              </a:rPr>
              <a:t>authn</a:t>
            </a:r>
            <a:r>
              <a:rPr lang="sv" sz="1300"/>
              <a:t> / </a:t>
            </a:r>
            <a:r>
              <a:rPr lang="sv" sz="1300" u="sng">
                <a:solidFill>
                  <a:schemeClr val="hlink"/>
                </a:solidFill>
                <a:hlinkClick r:id="rId16"/>
              </a:rPr>
              <a:t>authz</a:t>
            </a:r>
            <a:r>
              <a:rPr lang="sv" sz="1300"/>
              <a:t> webhooks (stable)</a:t>
            </a:r>
            <a:endParaRPr sz="1300"/>
          </a:p>
          <a:p>
            <a:pPr indent="-311150" lvl="0" marL="457200" rtl="0" algn="l">
              <a:spcBef>
                <a:spcPts val="0"/>
              </a:spcBef>
              <a:spcAft>
                <a:spcPts val="0"/>
              </a:spcAft>
              <a:buSzPts val="1300"/>
              <a:buChar char="●"/>
            </a:pPr>
            <a:r>
              <a:rPr lang="sv" sz="1300" u="sng">
                <a:solidFill>
                  <a:schemeClr val="hlink"/>
                </a:solidFill>
                <a:hlinkClick r:id="rId17"/>
              </a:rPr>
              <a:t>Container Runtime Interface</a:t>
            </a:r>
            <a:r>
              <a:rPr lang="sv" sz="1300"/>
              <a:t> plugins (alpha)</a:t>
            </a:r>
            <a:endParaRPr sz="1300"/>
          </a:p>
          <a:p>
            <a:pPr indent="-311150" lvl="0" marL="457200" rtl="0" algn="l">
              <a:spcBef>
                <a:spcPts val="0"/>
              </a:spcBef>
              <a:spcAft>
                <a:spcPts val="0"/>
              </a:spcAft>
              <a:buSzPts val="1300"/>
              <a:buChar char="●"/>
            </a:pPr>
            <a:r>
              <a:rPr lang="sv" sz="1300" u="sng">
                <a:solidFill>
                  <a:schemeClr val="hlink"/>
                </a:solidFill>
                <a:hlinkClick r:id="rId18"/>
              </a:rPr>
              <a:t>Container Storage Interface</a:t>
            </a:r>
            <a:r>
              <a:rPr lang="sv" sz="1300"/>
              <a:t> plugins (GA)</a:t>
            </a:r>
            <a:endParaRPr sz="1300"/>
          </a:p>
        </p:txBody>
      </p:sp>
      <p:pic>
        <p:nvPicPr>
          <p:cNvPr id="499" name="Google Shape;499;p71">
            <a:hlinkClick r:id="rId19"/>
          </p:cNvPr>
          <p:cNvPicPr preferRelativeResize="0"/>
          <p:nvPr/>
        </p:nvPicPr>
        <p:blipFill>
          <a:blip r:embed="rId20">
            <a:alphaModFix/>
          </a:blip>
          <a:stretch>
            <a:fillRect/>
          </a:stretch>
        </p:blipFill>
        <p:spPr>
          <a:xfrm>
            <a:off x="5380377" y="1152475"/>
            <a:ext cx="3000772" cy="1712675"/>
          </a:xfrm>
          <a:prstGeom prst="rect">
            <a:avLst/>
          </a:prstGeom>
          <a:noFill/>
          <a:ln>
            <a:noFill/>
          </a:ln>
        </p:spPr>
      </p:pic>
      <p:pic>
        <p:nvPicPr>
          <p:cNvPr id="500" name="Google Shape;500;p71">
            <a:hlinkClick r:id="rId21"/>
          </p:cNvPr>
          <p:cNvPicPr preferRelativeResize="0"/>
          <p:nvPr/>
        </p:nvPicPr>
        <p:blipFill>
          <a:blip r:embed="rId22">
            <a:alphaModFix/>
          </a:blip>
          <a:stretch>
            <a:fillRect/>
          </a:stretch>
        </p:blipFill>
        <p:spPr>
          <a:xfrm>
            <a:off x="5440750" y="2965575"/>
            <a:ext cx="2880024" cy="202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nvSpPr>
        <p:spPr>
          <a:xfrm>
            <a:off x="590200" y="1479800"/>
            <a:ext cx="49269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2"/>
          <p:cNvSpPr txBox="1"/>
          <p:nvPr>
            <p:ph idx="1" type="body"/>
          </p:nvPr>
        </p:nvSpPr>
        <p:spPr>
          <a:xfrm>
            <a:off x="597992" y="1544782"/>
            <a:ext cx="54564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solidFill>
                  <a:srgbClr val="FFFFFF"/>
                </a:solidFill>
              </a:rPr>
              <a:t>Kubernetes’ Architecture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3"/>
          <p:cNvSpPr txBox="1"/>
          <p:nvPr/>
        </p:nvSpPr>
        <p:spPr>
          <a:xfrm>
            <a:off x="2518800" y="2808700"/>
            <a:ext cx="5515800" cy="2005800"/>
          </a:xfrm>
          <a:prstGeom prst="rect">
            <a:avLst/>
          </a:prstGeom>
          <a:noFill/>
          <a:ln cap="flat" cmpd="sng" w="9525">
            <a:solidFill>
              <a:srgbClr val="4A7DB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
              <a:t>Nodes</a:t>
            </a:r>
            <a:endParaRPr/>
          </a:p>
        </p:txBody>
      </p:sp>
      <p:sp>
        <p:nvSpPr>
          <p:cNvPr id="512" name="Google Shape;512;p73"/>
          <p:cNvSpPr txBox="1"/>
          <p:nvPr/>
        </p:nvSpPr>
        <p:spPr>
          <a:xfrm>
            <a:off x="2518800" y="892749"/>
            <a:ext cx="5515800" cy="1789200"/>
          </a:xfrm>
          <a:prstGeom prst="rect">
            <a:avLst/>
          </a:prstGeom>
          <a:noFill/>
          <a:ln cap="flat" cmpd="sng" w="9525">
            <a:solidFill>
              <a:srgbClr val="4A7DB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
              <a:t>Control Plane</a:t>
            </a:r>
            <a:endParaRPr/>
          </a:p>
        </p:txBody>
      </p:sp>
      <p:sp>
        <p:nvSpPr>
          <p:cNvPr id="513" name="Google Shape;513;p73"/>
          <p:cNvSpPr txBox="1"/>
          <p:nvPr>
            <p:ph type="title"/>
          </p:nvPr>
        </p:nvSpPr>
        <p:spPr>
          <a:xfrm>
            <a:off x="311700" y="2164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Kubernetes’ high-level component architecture</a:t>
            </a:r>
            <a:endParaRPr/>
          </a:p>
        </p:txBody>
      </p:sp>
      <p:sp>
        <p:nvSpPr>
          <p:cNvPr id="514" name="Google Shape;514;p73"/>
          <p:cNvSpPr/>
          <p:nvPr/>
        </p:nvSpPr>
        <p:spPr>
          <a:xfrm>
            <a:off x="6441250" y="3133748"/>
            <a:ext cx="1174800" cy="1570500"/>
          </a:xfrm>
          <a:prstGeom prst="rect">
            <a:avLst/>
          </a:prstGeom>
          <a:solidFill>
            <a:srgbClr val="3C78D8"/>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sv" sz="800">
                <a:solidFill>
                  <a:srgbClr val="FFFFFF"/>
                </a:solidFill>
              </a:rPr>
              <a:t>Node 3</a:t>
            </a:r>
            <a:endParaRPr sz="800">
              <a:solidFill>
                <a:srgbClr val="FFFFFF"/>
              </a:solidFill>
            </a:endParaRPr>
          </a:p>
        </p:txBody>
      </p:sp>
      <p:sp>
        <p:nvSpPr>
          <p:cNvPr id="515" name="Google Shape;515;p73"/>
          <p:cNvSpPr/>
          <p:nvPr/>
        </p:nvSpPr>
        <p:spPr>
          <a:xfrm>
            <a:off x="6481062" y="4187343"/>
            <a:ext cx="1095300" cy="23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OS</a:t>
            </a:r>
            <a:endParaRPr sz="1200"/>
          </a:p>
        </p:txBody>
      </p:sp>
      <p:sp>
        <p:nvSpPr>
          <p:cNvPr id="516" name="Google Shape;516;p73"/>
          <p:cNvSpPr/>
          <p:nvPr/>
        </p:nvSpPr>
        <p:spPr>
          <a:xfrm>
            <a:off x="6481083" y="3735139"/>
            <a:ext cx="1095300" cy="401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Container</a:t>
            </a:r>
            <a:endParaRPr sz="1200"/>
          </a:p>
          <a:p>
            <a:pPr indent="0" lvl="0" marL="0" rtl="0" algn="ctr">
              <a:spcBef>
                <a:spcPts val="0"/>
              </a:spcBef>
              <a:spcAft>
                <a:spcPts val="0"/>
              </a:spcAft>
              <a:buNone/>
            </a:pPr>
            <a:r>
              <a:rPr lang="sv" sz="1200"/>
              <a:t>Runtime</a:t>
            </a:r>
            <a:endParaRPr sz="1200"/>
          </a:p>
        </p:txBody>
      </p:sp>
      <p:sp>
        <p:nvSpPr>
          <p:cNvPr id="517" name="Google Shape;517;p73"/>
          <p:cNvSpPr/>
          <p:nvPr/>
        </p:nvSpPr>
        <p:spPr>
          <a:xfrm>
            <a:off x="6481062" y="3449727"/>
            <a:ext cx="1095300" cy="23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Kubelet</a:t>
            </a:r>
            <a:endParaRPr sz="1200"/>
          </a:p>
        </p:txBody>
      </p:sp>
      <p:sp>
        <p:nvSpPr>
          <p:cNvPr id="518" name="Google Shape;518;p73"/>
          <p:cNvSpPr/>
          <p:nvPr/>
        </p:nvSpPr>
        <p:spPr>
          <a:xfrm>
            <a:off x="6481062" y="3174525"/>
            <a:ext cx="1095300" cy="234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Networking</a:t>
            </a:r>
            <a:endParaRPr sz="1200"/>
          </a:p>
        </p:txBody>
      </p:sp>
      <p:grpSp>
        <p:nvGrpSpPr>
          <p:cNvPr id="519" name="Google Shape;519;p73"/>
          <p:cNvGrpSpPr/>
          <p:nvPr/>
        </p:nvGrpSpPr>
        <p:grpSpPr>
          <a:xfrm>
            <a:off x="6285347" y="3566651"/>
            <a:ext cx="192409" cy="375269"/>
            <a:chOff x="245875" y="4138550"/>
            <a:chExt cx="229825" cy="570925"/>
          </a:xfrm>
        </p:grpSpPr>
        <p:cxnSp>
          <p:nvCxnSpPr>
            <p:cNvPr id="520" name="Google Shape;520;p73"/>
            <p:cNvCxnSpPr/>
            <p:nvPr/>
          </p:nvCxnSpPr>
          <p:spPr>
            <a:xfrm rot="10800000">
              <a:off x="245875" y="4138550"/>
              <a:ext cx="229800" cy="1200"/>
            </a:xfrm>
            <a:prstGeom prst="straightConnector1">
              <a:avLst/>
            </a:prstGeom>
            <a:noFill/>
            <a:ln cap="flat" cmpd="sng" w="19050">
              <a:solidFill>
                <a:srgbClr val="38761D"/>
              </a:solidFill>
              <a:prstDash val="solid"/>
              <a:round/>
              <a:headEnd len="med" w="med" type="none"/>
              <a:tailEnd len="med" w="med" type="none"/>
            </a:ln>
          </p:spPr>
        </p:cxnSp>
        <p:cxnSp>
          <p:nvCxnSpPr>
            <p:cNvPr id="521" name="Google Shape;521;p73"/>
            <p:cNvCxnSpPr/>
            <p:nvPr/>
          </p:nvCxnSpPr>
          <p:spPr>
            <a:xfrm>
              <a:off x="253700" y="4138575"/>
              <a:ext cx="0" cy="570900"/>
            </a:xfrm>
            <a:prstGeom prst="straightConnector1">
              <a:avLst/>
            </a:prstGeom>
            <a:noFill/>
            <a:ln cap="flat" cmpd="sng" w="19050">
              <a:solidFill>
                <a:srgbClr val="38761D"/>
              </a:solidFill>
              <a:prstDash val="solid"/>
              <a:round/>
              <a:headEnd len="med" w="med" type="none"/>
              <a:tailEnd len="med" w="med" type="none"/>
            </a:ln>
          </p:spPr>
        </p:cxnSp>
        <p:cxnSp>
          <p:nvCxnSpPr>
            <p:cNvPr id="522" name="Google Shape;522;p73"/>
            <p:cNvCxnSpPr/>
            <p:nvPr/>
          </p:nvCxnSpPr>
          <p:spPr>
            <a:xfrm flipH="1" rot="10800000">
              <a:off x="261500" y="4700950"/>
              <a:ext cx="214200" cy="600"/>
            </a:xfrm>
            <a:prstGeom prst="straightConnector1">
              <a:avLst/>
            </a:prstGeom>
            <a:noFill/>
            <a:ln cap="flat" cmpd="sng" w="19050">
              <a:solidFill>
                <a:srgbClr val="38761D"/>
              </a:solidFill>
              <a:prstDash val="solid"/>
              <a:round/>
              <a:headEnd len="med" w="med" type="none"/>
              <a:tailEnd len="med" w="med" type="triangle"/>
            </a:ln>
          </p:spPr>
        </p:cxnSp>
      </p:grpSp>
      <p:grpSp>
        <p:nvGrpSpPr>
          <p:cNvPr id="523" name="Google Shape;523;p73"/>
          <p:cNvGrpSpPr/>
          <p:nvPr/>
        </p:nvGrpSpPr>
        <p:grpSpPr>
          <a:xfrm flipH="1">
            <a:off x="7579687" y="3941850"/>
            <a:ext cx="171909" cy="375269"/>
            <a:chOff x="245875" y="4138550"/>
            <a:chExt cx="229825" cy="570925"/>
          </a:xfrm>
        </p:grpSpPr>
        <p:cxnSp>
          <p:nvCxnSpPr>
            <p:cNvPr id="524" name="Google Shape;524;p73"/>
            <p:cNvCxnSpPr/>
            <p:nvPr/>
          </p:nvCxnSpPr>
          <p:spPr>
            <a:xfrm rot="10800000">
              <a:off x="245875" y="4138550"/>
              <a:ext cx="229800" cy="1200"/>
            </a:xfrm>
            <a:prstGeom prst="straightConnector1">
              <a:avLst/>
            </a:prstGeom>
            <a:noFill/>
            <a:ln cap="flat" cmpd="sng" w="19050">
              <a:solidFill>
                <a:srgbClr val="F1C232"/>
              </a:solidFill>
              <a:prstDash val="solid"/>
              <a:round/>
              <a:headEnd len="med" w="med" type="none"/>
              <a:tailEnd len="med" w="med" type="none"/>
            </a:ln>
          </p:spPr>
        </p:cxnSp>
        <p:cxnSp>
          <p:nvCxnSpPr>
            <p:cNvPr id="525" name="Google Shape;525;p73"/>
            <p:cNvCxnSpPr/>
            <p:nvPr/>
          </p:nvCxnSpPr>
          <p:spPr>
            <a:xfrm>
              <a:off x="253700" y="4138575"/>
              <a:ext cx="0" cy="570900"/>
            </a:xfrm>
            <a:prstGeom prst="straightConnector1">
              <a:avLst/>
            </a:prstGeom>
            <a:noFill/>
            <a:ln cap="flat" cmpd="sng" w="19050">
              <a:solidFill>
                <a:srgbClr val="F1C232"/>
              </a:solidFill>
              <a:prstDash val="solid"/>
              <a:round/>
              <a:headEnd len="med" w="med" type="none"/>
              <a:tailEnd len="med" w="med" type="none"/>
            </a:ln>
          </p:spPr>
        </p:cxnSp>
        <p:cxnSp>
          <p:nvCxnSpPr>
            <p:cNvPr id="526" name="Google Shape;526;p73"/>
            <p:cNvCxnSpPr/>
            <p:nvPr/>
          </p:nvCxnSpPr>
          <p:spPr>
            <a:xfrm flipH="1" rot="10800000">
              <a:off x="261500" y="4700950"/>
              <a:ext cx="214200" cy="600"/>
            </a:xfrm>
            <a:prstGeom prst="straightConnector1">
              <a:avLst/>
            </a:prstGeom>
            <a:noFill/>
            <a:ln cap="flat" cmpd="sng" w="19050">
              <a:solidFill>
                <a:srgbClr val="F1C232"/>
              </a:solidFill>
              <a:prstDash val="solid"/>
              <a:round/>
              <a:headEnd len="med" w="med" type="none"/>
              <a:tailEnd len="med" w="med" type="triangle"/>
            </a:ln>
          </p:spPr>
        </p:cxnSp>
      </p:grpSp>
      <p:sp>
        <p:nvSpPr>
          <p:cNvPr id="527" name="Google Shape;527;p73"/>
          <p:cNvSpPr/>
          <p:nvPr/>
        </p:nvSpPr>
        <p:spPr>
          <a:xfrm>
            <a:off x="4689300" y="3133748"/>
            <a:ext cx="1174800" cy="1570500"/>
          </a:xfrm>
          <a:prstGeom prst="rect">
            <a:avLst/>
          </a:prstGeom>
          <a:solidFill>
            <a:srgbClr val="3C78D8"/>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sv" sz="800">
                <a:solidFill>
                  <a:srgbClr val="FFFFFF"/>
                </a:solidFill>
              </a:rPr>
              <a:t>Node 2</a:t>
            </a:r>
            <a:endParaRPr sz="800">
              <a:solidFill>
                <a:srgbClr val="FFFFFF"/>
              </a:solidFill>
            </a:endParaRPr>
          </a:p>
        </p:txBody>
      </p:sp>
      <p:sp>
        <p:nvSpPr>
          <p:cNvPr id="528" name="Google Shape;528;p73"/>
          <p:cNvSpPr/>
          <p:nvPr/>
        </p:nvSpPr>
        <p:spPr>
          <a:xfrm>
            <a:off x="4729112" y="4187343"/>
            <a:ext cx="1095300" cy="23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OS</a:t>
            </a:r>
            <a:endParaRPr sz="1200"/>
          </a:p>
        </p:txBody>
      </p:sp>
      <p:sp>
        <p:nvSpPr>
          <p:cNvPr id="529" name="Google Shape;529;p73"/>
          <p:cNvSpPr/>
          <p:nvPr/>
        </p:nvSpPr>
        <p:spPr>
          <a:xfrm>
            <a:off x="4729133" y="3735139"/>
            <a:ext cx="1095300" cy="401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Container</a:t>
            </a:r>
            <a:endParaRPr sz="1200"/>
          </a:p>
          <a:p>
            <a:pPr indent="0" lvl="0" marL="0" rtl="0" algn="ctr">
              <a:spcBef>
                <a:spcPts val="0"/>
              </a:spcBef>
              <a:spcAft>
                <a:spcPts val="0"/>
              </a:spcAft>
              <a:buNone/>
            </a:pPr>
            <a:r>
              <a:rPr lang="sv" sz="1200"/>
              <a:t>Runtime</a:t>
            </a:r>
            <a:endParaRPr sz="1200"/>
          </a:p>
        </p:txBody>
      </p:sp>
      <p:sp>
        <p:nvSpPr>
          <p:cNvPr id="530" name="Google Shape;530;p73"/>
          <p:cNvSpPr/>
          <p:nvPr/>
        </p:nvSpPr>
        <p:spPr>
          <a:xfrm>
            <a:off x="4729112" y="3449727"/>
            <a:ext cx="1095300" cy="23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Kubelet</a:t>
            </a:r>
            <a:endParaRPr sz="1200"/>
          </a:p>
        </p:txBody>
      </p:sp>
      <p:sp>
        <p:nvSpPr>
          <p:cNvPr id="531" name="Google Shape;531;p73"/>
          <p:cNvSpPr/>
          <p:nvPr/>
        </p:nvSpPr>
        <p:spPr>
          <a:xfrm>
            <a:off x="4729112" y="3174525"/>
            <a:ext cx="1095300" cy="234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Networking</a:t>
            </a:r>
            <a:endParaRPr sz="1200"/>
          </a:p>
        </p:txBody>
      </p:sp>
      <p:grpSp>
        <p:nvGrpSpPr>
          <p:cNvPr id="532" name="Google Shape;532;p73"/>
          <p:cNvGrpSpPr/>
          <p:nvPr/>
        </p:nvGrpSpPr>
        <p:grpSpPr>
          <a:xfrm>
            <a:off x="4533397" y="3566651"/>
            <a:ext cx="192409" cy="375269"/>
            <a:chOff x="245875" y="4138550"/>
            <a:chExt cx="229825" cy="570925"/>
          </a:xfrm>
        </p:grpSpPr>
        <p:cxnSp>
          <p:nvCxnSpPr>
            <p:cNvPr id="533" name="Google Shape;533;p73"/>
            <p:cNvCxnSpPr/>
            <p:nvPr/>
          </p:nvCxnSpPr>
          <p:spPr>
            <a:xfrm rot="10800000">
              <a:off x="245875" y="4138550"/>
              <a:ext cx="229800" cy="1200"/>
            </a:xfrm>
            <a:prstGeom prst="straightConnector1">
              <a:avLst/>
            </a:prstGeom>
            <a:noFill/>
            <a:ln cap="flat" cmpd="sng" w="19050">
              <a:solidFill>
                <a:srgbClr val="38761D"/>
              </a:solidFill>
              <a:prstDash val="solid"/>
              <a:round/>
              <a:headEnd len="med" w="med" type="none"/>
              <a:tailEnd len="med" w="med" type="none"/>
            </a:ln>
          </p:spPr>
        </p:cxnSp>
        <p:cxnSp>
          <p:nvCxnSpPr>
            <p:cNvPr id="534" name="Google Shape;534;p73"/>
            <p:cNvCxnSpPr/>
            <p:nvPr/>
          </p:nvCxnSpPr>
          <p:spPr>
            <a:xfrm>
              <a:off x="253700" y="4138575"/>
              <a:ext cx="0" cy="570900"/>
            </a:xfrm>
            <a:prstGeom prst="straightConnector1">
              <a:avLst/>
            </a:prstGeom>
            <a:noFill/>
            <a:ln cap="flat" cmpd="sng" w="19050">
              <a:solidFill>
                <a:srgbClr val="38761D"/>
              </a:solidFill>
              <a:prstDash val="solid"/>
              <a:round/>
              <a:headEnd len="med" w="med" type="none"/>
              <a:tailEnd len="med" w="med" type="none"/>
            </a:ln>
          </p:spPr>
        </p:cxnSp>
        <p:cxnSp>
          <p:nvCxnSpPr>
            <p:cNvPr id="535" name="Google Shape;535;p73"/>
            <p:cNvCxnSpPr/>
            <p:nvPr/>
          </p:nvCxnSpPr>
          <p:spPr>
            <a:xfrm flipH="1" rot="10800000">
              <a:off x="261500" y="4700950"/>
              <a:ext cx="214200" cy="600"/>
            </a:xfrm>
            <a:prstGeom prst="straightConnector1">
              <a:avLst/>
            </a:prstGeom>
            <a:noFill/>
            <a:ln cap="flat" cmpd="sng" w="19050">
              <a:solidFill>
                <a:srgbClr val="38761D"/>
              </a:solidFill>
              <a:prstDash val="solid"/>
              <a:round/>
              <a:headEnd len="med" w="med" type="none"/>
              <a:tailEnd len="med" w="med" type="triangle"/>
            </a:ln>
          </p:spPr>
        </p:cxnSp>
      </p:grpSp>
      <p:grpSp>
        <p:nvGrpSpPr>
          <p:cNvPr id="536" name="Google Shape;536;p73"/>
          <p:cNvGrpSpPr/>
          <p:nvPr/>
        </p:nvGrpSpPr>
        <p:grpSpPr>
          <a:xfrm flipH="1">
            <a:off x="5827737" y="3941850"/>
            <a:ext cx="171909" cy="375269"/>
            <a:chOff x="245875" y="4138550"/>
            <a:chExt cx="229825" cy="570925"/>
          </a:xfrm>
        </p:grpSpPr>
        <p:cxnSp>
          <p:nvCxnSpPr>
            <p:cNvPr id="537" name="Google Shape;537;p73"/>
            <p:cNvCxnSpPr/>
            <p:nvPr/>
          </p:nvCxnSpPr>
          <p:spPr>
            <a:xfrm rot="10800000">
              <a:off x="245875" y="4138550"/>
              <a:ext cx="229800" cy="1200"/>
            </a:xfrm>
            <a:prstGeom prst="straightConnector1">
              <a:avLst/>
            </a:prstGeom>
            <a:noFill/>
            <a:ln cap="flat" cmpd="sng" w="19050">
              <a:solidFill>
                <a:srgbClr val="F1C232"/>
              </a:solidFill>
              <a:prstDash val="solid"/>
              <a:round/>
              <a:headEnd len="med" w="med" type="none"/>
              <a:tailEnd len="med" w="med" type="none"/>
            </a:ln>
          </p:spPr>
        </p:cxnSp>
        <p:cxnSp>
          <p:nvCxnSpPr>
            <p:cNvPr id="538" name="Google Shape;538;p73"/>
            <p:cNvCxnSpPr/>
            <p:nvPr/>
          </p:nvCxnSpPr>
          <p:spPr>
            <a:xfrm>
              <a:off x="253700" y="4138575"/>
              <a:ext cx="0" cy="570900"/>
            </a:xfrm>
            <a:prstGeom prst="straightConnector1">
              <a:avLst/>
            </a:prstGeom>
            <a:noFill/>
            <a:ln cap="flat" cmpd="sng" w="19050">
              <a:solidFill>
                <a:srgbClr val="F1C232"/>
              </a:solidFill>
              <a:prstDash val="solid"/>
              <a:round/>
              <a:headEnd len="med" w="med" type="none"/>
              <a:tailEnd len="med" w="med" type="none"/>
            </a:ln>
          </p:spPr>
        </p:cxnSp>
        <p:cxnSp>
          <p:nvCxnSpPr>
            <p:cNvPr id="539" name="Google Shape;539;p73"/>
            <p:cNvCxnSpPr/>
            <p:nvPr/>
          </p:nvCxnSpPr>
          <p:spPr>
            <a:xfrm flipH="1" rot="10800000">
              <a:off x="261500" y="4700950"/>
              <a:ext cx="214200" cy="600"/>
            </a:xfrm>
            <a:prstGeom prst="straightConnector1">
              <a:avLst/>
            </a:prstGeom>
            <a:noFill/>
            <a:ln cap="flat" cmpd="sng" w="19050">
              <a:solidFill>
                <a:srgbClr val="F1C232"/>
              </a:solidFill>
              <a:prstDash val="solid"/>
              <a:round/>
              <a:headEnd len="med" w="med" type="none"/>
              <a:tailEnd len="med" w="med" type="triangle"/>
            </a:ln>
          </p:spPr>
        </p:cxnSp>
      </p:grpSp>
      <p:sp>
        <p:nvSpPr>
          <p:cNvPr id="540" name="Google Shape;540;p73"/>
          <p:cNvSpPr/>
          <p:nvPr/>
        </p:nvSpPr>
        <p:spPr>
          <a:xfrm>
            <a:off x="2957750" y="3133750"/>
            <a:ext cx="1174800" cy="1570500"/>
          </a:xfrm>
          <a:prstGeom prst="rect">
            <a:avLst/>
          </a:prstGeom>
          <a:solidFill>
            <a:srgbClr val="3C78D8"/>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sv" sz="800">
                <a:solidFill>
                  <a:srgbClr val="FFFFFF"/>
                </a:solidFill>
              </a:rPr>
              <a:t>Node 1</a:t>
            </a:r>
            <a:endParaRPr sz="800">
              <a:solidFill>
                <a:srgbClr val="FFFFFF"/>
              </a:solidFill>
            </a:endParaRPr>
          </a:p>
        </p:txBody>
      </p:sp>
      <p:sp>
        <p:nvSpPr>
          <p:cNvPr id="541" name="Google Shape;541;p73"/>
          <p:cNvSpPr/>
          <p:nvPr/>
        </p:nvSpPr>
        <p:spPr>
          <a:xfrm>
            <a:off x="2997562" y="4187343"/>
            <a:ext cx="1095300" cy="23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OS</a:t>
            </a:r>
            <a:endParaRPr sz="1200"/>
          </a:p>
        </p:txBody>
      </p:sp>
      <p:sp>
        <p:nvSpPr>
          <p:cNvPr id="542" name="Google Shape;542;p73"/>
          <p:cNvSpPr/>
          <p:nvPr/>
        </p:nvSpPr>
        <p:spPr>
          <a:xfrm>
            <a:off x="2997583" y="3735139"/>
            <a:ext cx="1095300" cy="401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Container</a:t>
            </a:r>
            <a:endParaRPr sz="1200"/>
          </a:p>
          <a:p>
            <a:pPr indent="0" lvl="0" marL="0" rtl="0" algn="ctr">
              <a:spcBef>
                <a:spcPts val="0"/>
              </a:spcBef>
              <a:spcAft>
                <a:spcPts val="0"/>
              </a:spcAft>
              <a:buNone/>
            </a:pPr>
            <a:r>
              <a:rPr lang="sv" sz="1200"/>
              <a:t>Runtime</a:t>
            </a:r>
            <a:endParaRPr sz="1200"/>
          </a:p>
        </p:txBody>
      </p:sp>
      <p:sp>
        <p:nvSpPr>
          <p:cNvPr id="543" name="Google Shape;543;p73"/>
          <p:cNvSpPr/>
          <p:nvPr/>
        </p:nvSpPr>
        <p:spPr>
          <a:xfrm>
            <a:off x="2997562" y="3449727"/>
            <a:ext cx="1095300" cy="234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Kubelet</a:t>
            </a:r>
            <a:endParaRPr sz="1200"/>
          </a:p>
        </p:txBody>
      </p:sp>
      <p:sp>
        <p:nvSpPr>
          <p:cNvPr id="544" name="Google Shape;544;p73"/>
          <p:cNvSpPr/>
          <p:nvPr/>
        </p:nvSpPr>
        <p:spPr>
          <a:xfrm>
            <a:off x="2997562" y="3174525"/>
            <a:ext cx="1095300" cy="234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sz="1200"/>
              <a:t>Networking</a:t>
            </a:r>
            <a:endParaRPr sz="1200"/>
          </a:p>
        </p:txBody>
      </p:sp>
      <p:grpSp>
        <p:nvGrpSpPr>
          <p:cNvPr id="545" name="Google Shape;545;p73"/>
          <p:cNvGrpSpPr/>
          <p:nvPr/>
        </p:nvGrpSpPr>
        <p:grpSpPr>
          <a:xfrm>
            <a:off x="2801847" y="3566651"/>
            <a:ext cx="192409" cy="375269"/>
            <a:chOff x="245875" y="4138550"/>
            <a:chExt cx="229825" cy="570925"/>
          </a:xfrm>
        </p:grpSpPr>
        <p:cxnSp>
          <p:nvCxnSpPr>
            <p:cNvPr id="546" name="Google Shape;546;p73"/>
            <p:cNvCxnSpPr/>
            <p:nvPr/>
          </p:nvCxnSpPr>
          <p:spPr>
            <a:xfrm rot="10800000">
              <a:off x="245875" y="4138550"/>
              <a:ext cx="229800" cy="1200"/>
            </a:xfrm>
            <a:prstGeom prst="straightConnector1">
              <a:avLst/>
            </a:prstGeom>
            <a:noFill/>
            <a:ln cap="flat" cmpd="sng" w="19050">
              <a:solidFill>
                <a:srgbClr val="38761D"/>
              </a:solidFill>
              <a:prstDash val="solid"/>
              <a:round/>
              <a:headEnd len="med" w="med" type="none"/>
              <a:tailEnd len="med" w="med" type="none"/>
            </a:ln>
          </p:spPr>
        </p:cxnSp>
        <p:cxnSp>
          <p:nvCxnSpPr>
            <p:cNvPr id="547" name="Google Shape;547;p73"/>
            <p:cNvCxnSpPr/>
            <p:nvPr/>
          </p:nvCxnSpPr>
          <p:spPr>
            <a:xfrm>
              <a:off x="253700" y="4138575"/>
              <a:ext cx="0" cy="570900"/>
            </a:xfrm>
            <a:prstGeom prst="straightConnector1">
              <a:avLst/>
            </a:prstGeom>
            <a:noFill/>
            <a:ln cap="flat" cmpd="sng" w="19050">
              <a:solidFill>
                <a:srgbClr val="38761D"/>
              </a:solidFill>
              <a:prstDash val="solid"/>
              <a:round/>
              <a:headEnd len="med" w="med" type="none"/>
              <a:tailEnd len="med" w="med" type="none"/>
            </a:ln>
          </p:spPr>
        </p:cxnSp>
        <p:cxnSp>
          <p:nvCxnSpPr>
            <p:cNvPr id="548" name="Google Shape;548;p73"/>
            <p:cNvCxnSpPr/>
            <p:nvPr/>
          </p:nvCxnSpPr>
          <p:spPr>
            <a:xfrm flipH="1" rot="10800000">
              <a:off x="261500" y="4700950"/>
              <a:ext cx="214200" cy="600"/>
            </a:xfrm>
            <a:prstGeom prst="straightConnector1">
              <a:avLst/>
            </a:prstGeom>
            <a:noFill/>
            <a:ln cap="flat" cmpd="sng" w="19050">
              <a:solidFill>
                <a:srgbClr val="38761D"/>
              </a:solidFill>
              <a:prstDash val="solid"/>
              <a:round/>
              <a:headEnd len="med" w="med" type="none"/>
              <a:tailEnd len="med" w="med" type="triangle"/>
            </a:ln>
          </p:spPr>
        </p:cxnSp>
      </p:grpSp>
      <p:grpSp>
        <p:nvGrpSpPr>
          <p:cNvPr id="549" name="Google Shape;549;p73"/>
          <p:cNvGrpSpPr/>
          <p:nvPr/>
        </p:nvGrpSpPr>
        <p:grpSpPr>
          <a:xfrm flipH="1">
            <a:off x="4096187" y="3941850"/>
            <a:ext cx="171909" cy="375269"/>
            <a:chOff x="245875" y="4138550"/>
            <a:chExt cx="229825" cy="570925"/>
          </a:xfrm>
        </p:grpSpPr>
        <p:cxnSp>
          <p:nvCxnSpPr>
            <p:cNvPr id="550" name="Google Shape;550;p73"/>
            <p:cNvCxnSpPr/>
            <p:nvPr/>
          </p:nvCxnSpPr>
          <p:spPr>
            <a:xfrm rot="10800000">
              <a:off x="245875" y="4138550"/>
              <a:ext cx="229800" cy="1200"/>
            </a:xfrm>
            <a:prstGeom prst="straightConnector1">
              <a:avLst/>
            </a:prstGeom>
            <a:noFill/>
            <a:ln cap="flat" cmpd="sng" w="19050">
              <a:solidFill>
                <a:srgbClr val="F1C232"/>
              </a:solidFill>
              <a:prstDash val="solid"/>
              <a:round/>
              <a:headEnd len="med" w="med" type="none"/>
              <a:tailEnd len="med" w="med" type="none"/>
            </a:ln>
          </p:spPr>
        </p:cxnSp>
        <p:cxnSp>
          <p:nvCxnSpPr>
            <p:cNvPr id="551" name="Google Shape;551;p73"/>
            <p:cNvCxnSpPr/>
            <p:nvPr/>
          </p:nvCxnSpPr>
          <p:spPr>
            <a:xfrm>
              <a:off x="253700" y="4138575"/>
              <a:ext cx="0" cy="570900"/>
            </a:xfrm>
            <a:prstGeom prst="straightConnector1">
              <a:avLst/>
            </a:prstGeom>
            <a:noFill/>
            <a:ln cap="flat" cmpd="sng" w="19050">
              <a:solidFill>
                <a:srgbClr val="F1C232"/>
              </a:solidFill>
              <a:prstDash val="solid"/>
              <a:round/>
              <a:headEnd len="med" w="med" type="none"/>
              <a:tailEnd len="med" w="med" type="none"/>
            </a:ln>
          </p:spPr>
        </p:cxnSp>
        <p:cxnSp>
          <p:nvCxnSpPr>
            <p:cNvPr id="552" name="Google Shape;552;p73"/>
            <p:cNvCxnSpPr/>
            <p:nvPr/>
          </p:nvCxnSpPr>
          <p:spPr>
            <a:xfrm flipH="1" rot="10800000">
              <a:off x="261500" y="4700950"/>
              <a:ext cx="214200" cy="600"/>
            </a:xfrm>
            <a:prstGeom prst="straightConnector1">
              <a:avLst/>
            </a:prstGeom>
            <a:noFill/>
            <a:ln cap="flat" cmpd="sng" w="19050">
              <a:solidFill>
                <a:srgbClr val="F1C232"/>
              </a:solidFill>
              <a:prstDash val="solid"/>
              <a:round/>
              <a:headEnd len="med" w="med" type="none"/>
              <a:tailEnd len="med" w="med" type="triangle"/>
            </a:ln>
          </p:spPr>
        </p:cxnSp>
      </p:grpSp>
      <p:sp>
        <p:nvSpPr>
          <p:cNvPr id="553" name="Google Shape;553;p73"/>
          <p:cNvSpPr txBox="1"/>
          <p:nvPr/>
        </p:nvSpPr>
        <p:spPr>
          <a:xfrm>
            <a:off x="4377300" y="1847713"/>
            <a:ext cx="1798800" cy="3753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 sz="1200"/>
              <a:t>API Server (REST API)</a:t>
            </a:r>
            <a:endParaRPr sz="1200"/>
          </a:p>
        </p:txBody>
      </p:sp>
      <p:sp>
        <p:nvSpPr>
          <p:cNvPr id="554" name="Google Shape;554;p73"/>
          <p:cNvSpPr txBox="1"/>
          <p:nvPr/>
        </p:nvSpPr>
        <p:spPr>
          <a:xfrm>
            <a:off x="2593075" y="1690363"/>
            <a:ext cx="1545000" cy="5376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 sz="1200"/>
              <a:t>Controller Manager</a:t>
            </a:r>
            <a:endParaRPr sz="1200"/>
          </a:p>
          <a:p>
            <a:pPr indent="0" lvl="0" marL="0" rtl="0" algn="l">
              <a:spcBef>
                <a:spcPts val="0"/>
              </a:spcBef>
              <a:spcAft>
                <a:spcPts val="0"/>
              </a:spcAft>
              <a:buNone/>
            </a:pPr>
            <a:r>
              <a:rPr lang="sv" sz="1200"/>
              <a:t>(Controller Loops)</a:t>
            </a:r>
            <a:endParaRPr sz="1200"/>
          </a:p>
        </p:txBody>
      </p:sp>
      <p:sp>
        <p:nvSpPr>
          <p:cNvPr id="555" name="Google Shape;555;p73"/>
          <p:cNvSpPr txBox="1"/>
          <p:nvPr/>
        </p:nvSpPr>
        <p:spPr>
          <a:xfrm>
            <a:off x="6415325" y="1690350"/>
            <a:ext cx="1545000" cy="5376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 sz="1200"/>
              <a:t>Scheduler</a:t>
            </a:r>
            <a:endParaRPr sz="1200"/>
          </a:p>
          <a:p>
            <a:pPr indent="0" lvl="0" marL="0" rtl="0" algn="l">
              <a:spcBef>
                <a:spcPts val="0"/>
              </a:spcBef>
              <a:spcAft>
                <a:spcPts val="0"/>
              </a:spcAft>
              <a:buNone/>
            </a:pPr>
            <a:r>
              <a:rPr lang="sv" sz="1200"/>
              <a:t>(Bind Pod to Node)</a:t>
            </a:r>
            <a:endParaRPr sz="1200"/>
          </a:p>
        </p:txBody>
      </p:sp>
      <p:cxnSp>
        <p:nvCxnSpPr>
          <p:cNvPr id="556" name="Google Shape;556;p73"/>
          <p:cNvCxnSpPr>
            <a:stCxn id="543" idx="3"/>
            <a:endCxn id="553" idx="2"/>
          </p:cNvCxnSpPr>
          <p:nvPr/>
        </p:nvCxnSpPr>
        <p:spPr>
          <a:xfrm flipH="1" rot="10800000">
            <a:off x="4092862" y="2223027"/>
            <a:ext cx="1183800" cy="1344000"/>
          </a:xfrm>
          <a:prstGeom prst="straightConnector1">
            <a:avLst/>
          </a:prstGeom>
          <a:noFill/>
          <a:ln cap="flat" cmpd="sng" w="19050">
            <a:solidFill>
              <a:srgbClr val="FF00FF"/>
            </a:solidFill>
            <a:prstDash val="solid"/>
            <a:round/>
            <a:headEnd len="med" w="med" type="triangle"/>
            <a:tailEnd len="med" w="med" type="triangle"/>
          </a:ln>
        </p:spPr>
      </p:cxnSp>
      <p:cxnSp>
        <p:nvCxnSpPr>
          <p:cNvPr id="557" name="Google Shape;557;p73"/>
          <p:cNvCxnSpPr>
            <a:stCxn id="530" idx="1"/>
            <a:endCxn id="553" idx="2"/>
          </p:cNvCxnSpPr>
          <p:nvPr/>
        </p:nvCxnSpPr>
        <p:spPr>
          <a:xfrm flipH="1" rot="10800000">
            <a:off x="4729112" y="2223027"/>
            <a:ext cx="547500" cy="1344000"/>
          </a:xfrm>
          <a:prstGeom prst="straightConnector1">
            <a:avLst/>
          </a:prstGeom>
          <a:noFill/>
          <a:ln cap="flat" cmpd="sng" w="19050">
            <a:solidFill>
              <a:srgbClr val="FF00FF"/>
            </a:solidFill>
            <a:prstDash val="solid"/>
            <a:round/>
            <a:headEnd len="med" w="med" type="triangle"/>
            <a:tailEnd len="med" w="med" type="triangle"/>
          </a:ln>
        </p:spPr>
      </p:cxnSp>
      <p:sp>
        <p:nvSpPr>
          <p:cNvPr id="558" name="Google Shape;558;p73"/>
          <p:cNvSpPr txBox="1"/>
          <p:nvPr/>
        </p:nvSpPr>
        <p:spPr>
          <a:xfrm>
            <a:off x="4225650" y="1001125"/>
            <a:ext cx="2110800" cy="3753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sv" sz="1200"/>
              <a:t>etcd (key-value DB, SSOT)</a:t>
            </a:r>
            <a:endParaRPr sz="1200"/>
          </a:p>
        </p:txBody>
      </p:sp>
      <p:grpSp>
        <p:nvGrpSpPr>
          <p:cNvPr id="559" name="Google Shape;559;p73"/>
          <p:cNvGrpSpPr/>
          <p:nvPr/>
        </p:nvGrpSpPr>
        <p:grpSpPr>
          <a:xfrm>
            <a:off x="3310315" y="2246636"/>
            <a:ext cx="1213002" cy="192393"/>
            <a:chOff x="2444843" y="2179604"/>
            <a:chExt cx="1373573" cy="192393"/>
          </a:xfrm>
        </p:grpSpPr>
        <p:cxnSp>
          <p:nvCxnSpPr>
            <p:cNvPr id="560" name="Google Shape;560;p73"/>
            <p:cNvCxnSpPr/>
            <p:nvPr/>
          </p:nvCxnSpPr>
          <p:spPr>
            <a:xfrm rot="5400000">
              <a:off x="2350193" y="2274347"/>
              <a:ext cx="192300" cy="3000"/>
            </a:xfrm>
            <a:prstGeom prst="straightConnector1">
              <a:avLst/>
            </a:prstGeom>
            <a:noFill/>
            <a:ln cap="flat" cmpd="sng" w="19050">
              <a:solidFill>
                <a:srgbClr val="FF00FF"/>
              </a:solidFill>
              <a:prstDash val="solid"/>
              <a:round/>
              <a:headEnd len="med" w="med" type="triangle"/>
              <a:tailEnd len="med" w="med" type="none"/>
            </a:ln>
          </p:spPr>
        </p:cxnSp>
        <p:cxnSp>
          <p:nvCxnSpPr>
            <p:cNvPr id="561" name="Google Shape;561;p73"/>
            <p:cNvCxnSpPr/>
            <p:nvPr/>
          </p:nvCxnSpPr>
          <p:spPr>
            <a:xfrm rot="10800000">
              <a:off x="3131717" y="1678834"/>
              <a:ext cx="0" cy="1373400"/>
            </a:xfrm>
            <a:prstGeom prst="straightConnector1">
              <a:avLst/>
            </a:prstGeom>
            <a:noFill/>
            <a:ln cap="flat" cmpd="sng" w="19050">
              <a:solidFill>
                <a:srgbClr val="FF00FF"/>
              </a:solidFill>
              <a:prstDash val="solid"/>
              <a:round/>
              <a:headEnd len="med" w="med" type="none"/>
              <a:tailEnd len="med" w="med" type="none"/>
            </a:ln>
          </p:spPr>
        </p:cxnSp>
        <p:cxnSp>
          <p:nvCxnSpPr>
            <p:cNvPr id="562" name="Google Shape;562;p73"/>
            <p:cNvCxnSpPr/>
            <p:nvPr/>
          </p:nvCxnSpPr>
          <p:spPr>
            <a:xfrm flipH="1" rot="5400000">
              <a:off x="3708972" y="2268554"/>
              <a:ext cx="179400" cy="1500"/>
            </a:xfrm>
            <a:prstGeom prst="straightConnector1">
              <a:avLst/>
            </a:prstGeom>
            <a:noFill/>
            <a:ln cap="flat" cmpd="sng" w="19050">
              <a:solidFill>
                <a:srgbClr val="FF00FF"/>
              </a:solidFill>
              <a:prstDash val="solid"/>
              <a:round/>
              <a:headEnd len="med" w="med" type="none"/>
              <a:tailEnd len="med" w="med" type="triangle"/>
            </a:ln>
          </p:spPr>
        </p:cxnSp>
      </p:grpSp>
      <p:grpSp>
        <p:nvGrpSpPr>
          <p:cNvPr id="563" name="Google Shape;563;p73"/>
          <p:cNvGrpSpPr/>
          <p:nvPr/>
        </p:nvGrpSpPr>
        <p:grpSpPr>
          <a:xfrm>
            <a:off x="5962485" y="2246542"/>
            <a:ext cx="1227700" cy="192393"/>
            <a:chOff x="2444843" y="2179604"/>
            <a:chExt cx="1373573" cy="192393"/>
          </a:xfrm>
        </p:grpSpPr>
        <p:cxnSp>
          <p:nvCxnSpPr>
            <p:cNvPr id="564" name="Google Shape;564;p73"/>
            <p:cNvCxnSpPr/>
            <p:nvPr/>
          </p:nvCxnSpPr>
          <p:spPr>
            <a:xfrm rot="5400000">
              <a:off x="2350193" y="2274347"/>
              <a:ext cx="192300" cy="3000"/>
            </a:xfrm>
            <a:prstGeom prst="straightConnector1">
              <a:avLst/>
            </a:prstGeom>
            <a:noFill/>
            <a:ln cap="flat" cmpd="sng" w="19050">
              <a:solidFill>
                <a:srgbClr val="FF00FF"/>
              </a:solidFill>
              <a:prstDash val="solid"/>
              <a:round/>
              <a:headEnd len="med" w="med" type="triangle"/>
              <a:tailEnd len="med" w="med" type="none"/>
            </a:ln>
          </p:spPr>
        </p:cxnSp>
        <p:cxnSp>
          <p:nvCxnSpPr>
            <p:cNvPr id="565" name="Google Shape;565;p73"/>
            <p:cNvCxnSpPr/>
            <p:nvPr/>
          </p:nvCxnSpPr>
          <p:spPr>
            <a:xfrm rot="10800000">
              <a:off x="3131717" y="1678834"/>
              <a:ext cx="0" cy="1373400"/>
            </a:xfrm>
            <a:prstGeom prst="straightConnector1">
              <a:avLst/>
            </a:prstGeom>
            <a:noFill/>
            <a:ln cap="flat" cmpd="sng" w="19050">
              <a:solidFill>
                <a:srgbClr val="FF00FF"/>
              </a:solidFill>
              <a:prstDash val="solid"/>
              <a:round/>
              <a:headEnd len="med" w="med" type="none"/>
              <a:tailEnd len="med" w="med" type="none"/>
            </a:ln>
          </p:spPr>
        </p:cxnSp>
        <p:cxnSp>
          <p:nvCxnSpPr>
            <p:cNvPr id="566" name="Google Shape;566;p73"/>
            <p:cNvCxnSpPr/>
            <p:nvPr/>
          </p:nvCxnSpPr>
          <p:spPr>
            <a:xfrm flipH="1" rot="5400000">
              <a:off x="3708972" y="2268554"/>
              <a:ext cx="179400" cy="1500"/>
            </a:xfrm>
            <a:prstGeom prst="straightConnector1">
              <a:avLst/>
            </a:prstGeom>
            <a:noFill/>
            <a:ln cap="flat" cmpd="sng" w="19050">
              <a:solidFill>
                <a:srgbClr val="FF00FF"/>
              </a:solidFill>
              <a:prstDash val="solid"/>
              <a:round/>
              <a:headEnd len="med" w="med" type="none"/>
              <a:tailEnd len="med" w="med" type="triangle"/>
            </a:ln>
          </p:spPr>
        </p:cxnSp>
      </p:grpSp>
      <p:cxnSp>
        <p:nvCxnSpPr>
          <p:cNvPr id="567" name="Google Shape;567;p73"/>
          <p:cNvCxnSpPr>
            <a:stCxn id="553" idx="0"/>
            <a:endCxn id="558" idx="2"/>
          </p:cNvCxnSpPr>
          <p:nvPr/>
        </p:nvCxnSpPr>
        <p:spPr>
          <a:xfrm flipH="1" rot="10800000">
            <a:off x="5276700" y="1376413"/>
            <a:ext cx="4500" cy="471300"/>
          </a:xfrm>
          <a:prstGeom prst="straightConnector1">
            <a:avLst/>
          </a:prstGeom>
          <a:noFill/>
          <a:ln cap="flat" cmpd="sng" w="19050">
            <a:solidFill>
              <a:srgbClr val="00FF00"/>
            </a:solidFill>
            <a:prstDash val="solid"/>
            <a:round/>
            <a:headEnd len="med" w="med" type="triangle"/>
            <a:tailEnd len="med" w="med" type="triangle"/>
          </a:ln>
        </p:spPr>
      </p:cxnSp>
      <p:pic>
        <p:nvPicPr>
          <p:cNvPr id="568" name="Google Shape;568;p73"/>
          <p:cNvPicPr preferRelativeResize="0"/>
          <p:nvPr/>
        </p:nvPicPr>
        <p:blipFill>
          <a:blip r:embed="rId3">
            <a:alphaModFix/>
          </a:blip>
          <a:stretch>
            <a:fillRect/>
          </a:stretch>
        </p:blipFill>
        <p:spPr>
          <a:xfrm>
            <a:off x="1211324" y="1186487"/>
            <a:ext cx="731700" cy="731700"/>
          </a:xfrm>
          <a:prstGeom prst="rect">
            <a:avLst/>
          </a:prstGeom>
          <a:noFill/>
          <a:ln>
            <a:noFill/>
          </a:ln>
        </p:spPr>
      </p:pic>
      <p:sp>
        <p:nvSpPr>
          <p:cNvPr id="569" name="Google Shape;569;p73"/>
          <p:cNvSpPr txBox="1"/>
          <p:nvPr/>
        </p:nvSpPr>
        <p:spPr>
          <a:xfrm>
            <a:off x="904125" y="1918175"/>
            <a:ext cx="13461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1200"/>
              <a:t>User</a:t>
            </a:r>
            <a:endParaRPr sz="1200"/>
          </a:p>
        </p:txBody>
      </p:sp>
      <p:grpSp>
        <p:nvGrpSpPr>
          <p:cNvPr id="570" name="Google Shape;570;p73"/>
          <p:cNvGrpSpPr/>
          <p:nvPr/>
        </p:nvGrpSpPr>
        <p:grpSpPr>
          <a:xfrm>
            <a:off x="1554997" y="2225611"/>
            <a:ext cx="3185145" cy="375000"/>
            <a:chOff x="1097797" y="1997011"/>
            <a:chExt cx="3185145" cy="375000"/>
          </a:xfrm>
        </p:grpSpPr>
        <p:cxnSp>
          <p:nvCxnSpPr>
            <p:cNvPr id="571" name="Google Shape;571;p73"/>
            <p:cNvCxnSpPr/>
            <p:nvPr/>
          </p:nvCxnSpPr>
          <p:spPr>
            <a:xfrm rot="5400000">
              <a:off x="913747" y="2181061"/>
              <a:ext cx="375000" cy="6900"/>
            </a:xfrm>
            <a:prstGeom prst="straightConnector1">
              <a:avLst/>
            </a:prstGeom>
            <a:noFill/>
            <a:ln cap="flat" cmpd="sng" w="19050">
              <a:solidFill>
                <a:srgbClr val="1155CC"/>
              </a:solidFill>
              <a:prstDash val="solid"/>
              <a:round/>
              <a:headEnd len="med" w="med" type="triangle"/>
              <a:tailEnd len="med" w="med" type="none"/>
            </a:ln>
          </p:spPr>
        </p:cxnSp>
        <p:cxnSp>
          <p:nvCxnSpPr>
            <p:cNvPr id="572" name="Google Shape;572;p73"/>
            <p:cNvCxnSpPr/>
            <p:nvPr/>
          </p:nvCxnSpPr>
          <p:spPr>
            <a:xfrm rot="10800000">
              <a:off x="2690542" y="767124"/>
              <a:ext cx="0" cy="3184800"/>
            </a:xfrm>
            <a:prstGeom prst="straightConnector1">
              <a:avLst/>
            </a:prstGeom>
            <a:noFill/>
            <a:ln cap="flat" cmpd="sng" w="19050">
              <a:solidFill>
                <a:srgbClr val="1155CC"/>
              </a:solidFill>
              <a:prstDash val="solid"/>
              <a:round/>
              <a:headEnd len="med" w="med" type="none"/>
              <a:tailEnd len="med" w="med" type="none"/>
            </a:ln>
          </p:spPr>
        </p:cxnSp>
        <p:cxnSp>
          <p:nvCxnSpPr>
            <p:cNvPr id="573" name="Google Shape;573;p73"/>
            <p:cNvCxnSpPr/>
            <p:nvPr/>
          </p:nvCxnSpPr>
          <p:spPr>
            <a:xfrm flipH="1" rot="5400000">
              <a:off x="4098547" y="2175111"/>
              <a:ext cx="350100" cy="3600"/>
            </a:xfrm>
            <a:prstGeom prst="straightConnector1">
              <a:avLst/>
            </a:prstGeom>
            <a:noFill/>
            <a:ln cap="flat" cmpd="sng" w="19050">
              <a:solidFill>
                <a:srgbClr val="1155CC"/>
              </a:solidFill>
              <a:prstDash val="solid"/>
              <a:round/>
              <a:headEnd len="med" w="med" type="none"/>
              <a:tailEnd len="med" w="med" type="triangle"/>
            </a:ln>
          </p:spPr>
        </p:cxnSp>
      </p:grpSp>
      <p:grpSp>
        <p:nvGrpSpPr>
          <p:cNvPr id="574" name="Google Shape;574;p73"/>
          <p:cNvGrpSpPr/>
          <p:nvPr/>
        </p:nvGrpSpPr>
        <p:grpSpPr>
          <a:xfrm>
            <a:off x="2802145" y="3300369"/>
            <a:ext cx="192431" cy="211063"/>
            <a:chOff x="933795" y="3265005"/>
            <a:chExt cx="192393" cy="264955"/>
          </a:xfrm>
        </p:grpSpPr>
        <p:cxnSp>
          <p:nvCxnSpPr>
            <p:cNvPr id="575" name="Google Shape;575;p73"/>
            <p:cNvCxnSpPr/>
            <p:nvPr/>
          </p:nvCxnSpPr>
          <p:spPr>
            <a:xfrm rot="10800000">
              <a:off x="933795" y="3265005"/>
              <a:ext cx="192300" cy="600"/>
            </a:xfrm>
            <a:prstGeom prst="straightConnector1">
              <a:avLst/>
            </a:prstGeom>
            <a:noFill/>
            <a:ln cap="flat" cmpd="sng" w="19050">
              <a:solidFill>
                <a:srgbClr val="00FFFF"/>
              </a:solidFill>
              <a:prstDash val="solid"/>
              <a:round/>
              <a:headEnd len="med" w="med" type="triangle"/>
              <a:tailEnd len="med" w="med" type="none"/>
            </a:ln>
          </p:spPr>
        </p:cxnSp>
        <p:cxnSp>
          <p:nvCxnSpPr>
            <p:cNvPr id="576" name="Google Shape;576;p73"/>
            <p:cNvCxnSpPr/>
            <p:nvPr/>
          </p:nvCxnSpPr>
          <p:spPr>
            <a:xfrm>
              <a:off x="940257" y="3265059"/>
              <a:ext cx="0" cy="264900"/>
            </a:xfrm>
            <a:prstGeom prst="straightConnector1">
              <a:avLst/>
            </a:prstGeom>
            <a:noFill/>
            <a:ln cap="flat" cmpd="sng" w="19050">
              <a:solidFill>
                <a:srgbClr val="00FFFF"/>
              </a:solidFill>
              <a:prstDash val="solid"/>
              <a:round/>
              <a:headEnd len="med" w="med" type="none"/>
              <a:tailEnd len="med" w="med" type="none"/>
            </a:ln>
          </p:spPr>
        </p:cxnSp>
        <p:cxnSp>
          <p:nvCxnSpPr>
            <p:cNvPr id="577" name="Google Shape;577;p73"/>
            <p:cNvCxnSpPr/>
            <p:nvPr/>
          </p:nvCxnSpPr>
          <p:spPr>
            <a:xfrm flipH="1" rot="10800000">
              <a:off x="946788" y="3525936"/>
              <a:ext cx="179400" cy="300"/>
            </a:xfrm>
            <a:prstGeom prst="straightConnector1">
              <a:avLst/>
            </a:prstGeom>
            <a:noFill/>
            <a:ln cap="flat" cmpd="sng" w="19050">
              <a:solidFill>
                <a:srgbClr val="00FFFF"/>
              </a:solidFill>
              <a:prstDash val="solid"/>
              <a:round/>
              <a:headEnd len="med" w="med" type="none"/>
              <a:tailEnd len="med" w="med" type="none"/>
            </a:ln>
          </p:spPr>
        </p:cxnSp>
      </p:grpSp>
      <p:grpSp>
        <p:nvGrpSpPr>
          <p:cNvPr id="578" name="Google Shape;578;p73"/>
          <p:cNvGrpSpPr/>
          <p:nvPr/>
        </p:nvGrpSpPr>
        <p:grpSpPr>
          <a:xfrm>
            <a:off x="4533345" y="3302332"/>
            <a:ext cx="192431" cy="211063"/>
            <a:chOff x="933795" y="3265005"/>
            <a:chExt cx="192393" cy="264955"/>
          </a:xfrm>
        </p:grpSpPr>
        <p:cxnSp>
          <p:nvCxnSpPr>
            <p:cNvPr id="579" name="Google Shape;579;p73"/>
            <p:cNvCxnSpPr/>
            <p:nvPr/>
          </p:nvCxnSpPr>
          <p:spPr>
            <a:xfrm rot="10800000">
              <a:off x="933795" y="3265005"/>
              <a:ext cx="192300" cy="600"/>
            </a:xfrm>
            <a:prstGeom prst="straightConnector1">
              <a:avLst/>
            </a:prstGeom>
            <a:noFill/>
            <a:ln cap="flat" cmpd="sng" w="19050">
              <a:solidFill>
                <a:srgbClr val="00FFFF"/>
              </a:solidFill>
              <a:prstDash val="solid"/>
              <a:round/>
              <a:headEnd len="med" w="med" type="triangle"/>
              <a:tailEnd len="med" w="med" type="none"/>
            </a:ln>
          </p:spPr>
        </p:cxnSp>
        <p:cxnSp>
          <p:nvCxnSpPr>
            <p:cNvPr id="580" name="Google Shape;580;p73"/>
            <p:cNvCxnSpPr/>
            <p:nvPr/>
          </p:nvCxnSpPr>
          <p:spPr>
            <a:xfrm>
              <a:off x="940257" y="3265059"/>
              <a:ext cx="0" cy="264900"/>
            </a:xfrm>
            <a:prstGeom prst="straightConnector1">
              <a:avLst/>
            </a:prstGeom>
            <a:noFill/>
            <a:ln cap="flat" cmpd="sng" w="19050">
              <a:solidFill>
                <a:srgbClr val="00FFFF"/>
              </a:solidFill>
              <a:prstDash val="solid"/>
              <a:round/>
              <a:headEnd len="med" w="med" type="none"/>
              <a:tailEnd len="med" w="med" type="none"/>
            </a:ln>
          </p:spPr>
        </p:cxnSp>
        <p:cxnSp>
          <p:nvCxnSpPr>
            <p:cNvPr id="581" name="Google Shape;581;p73"/>
            <p:cNvCxnSpPr/>
            <p:nvPr/>
          </p:nvCxnSpPr>
          <p:spPr>
            <a:xfrm flipH="1" rot="10800000">
              <a:off x="946788" y="3525936"/>
              <a:ext cx="179400" cy="300"/>
            </a:xfrm>
            <a:prstGeom prst="straightConnector1">
              <a:avLst/>
            </a:prstGeom>
            <a:noFill/>
            <a:ln cap="flat" cmpd="sng" w="19050">
              <a:solidFill>
                <a:srgbClr val="00FFFF"/>
              </a:solidFill>
              <a:prstDash val="solid"/>
              <a:round/>
              <a:headEnd len="med" w="med" type="none"/>
              <a:tailEnd len="med" w="med" type="none"/>
            </a:ln>
          </p:spPr>
        </p:cxnSp>
      </p:grpSp>
      <p:grpSp>
        <p:nvGrpSpPr>
          <p:cNvPr id="582" name="Google Shape;582;p73"/>
          <p:cNvGrpSpPr/>
          <p:nvPr/>
        </p:nvGrpSpPr>
        <p:grpSpPr>
          <a:xfrm>
            <a:off x="6264620" y="3302332"/>
            <a:ext cx="192431" cy="211063"/>
            <a:chOff x="933795" y="3265005"/>
            <a:chExt cx="192393" cy="264955"/>
          </a:xfrm>
        </p:grpSpPr>
        <p:cxnSp>
          <p:nvCxnSpPr>
            <p:cNvPr id="583" name="Google Shape;583;p73"/>
            <p:cNvCxnSpPr/>
            <p:nvPr/>
          </p:nvCxnSpPr>
          <p:spPr>
            <a:xfrm rot="10800000">
              <a:off x="933795" y="3265005"/>
              <a:ext cx="192300" cy="600"/>
            </a:xfrm>
            <a:prstGeom prst="straightConnector1">
              <a:avLst/>
            </a:prstGeom>
            <a:noFill/>
            <a:ln cap="flat" cmpd="sng" w="19050">
              <a:solidFill>
                <a:srgbClr val="00FFFF"/>
              </a:solidFill>
              <a:prstDash val="solid"/>
              <a:round/>
              <a:headEnd len="med" w="med" type="triangle"/>
              <a:tailEnd len="med" w="med" type="none"/>
            </a:ln>
          </p:spPr>
        </p:cxnSp>
        <p:cxnSp>
          <p:nvCxnSpPr>
            <p:cNvPr id="584" name="Google Shape;584;p73"/>
            <p:cNvCxnSpPr/>
            <p:nvPr/>
          </p:nvCxnSpPr>
          <p:spPr>
            <a:xfrm>
              <a:off x="940257" y="3265059"/>
              <a:ext cx="0" cy="264900"/>
            </a:xfrm>
            <a:prstGeom prst="straightConnector1">
              <a:avLst/>
            </a:prstGeom>
            <a:noFill/>
            <a:ln cap="flat" cmpd="sng" w="19050">
              <a:solidFill>
                <a:srgbClr val="00FFFF"/>
              </a:solidFill>
              <a:prstDash val="solid"/>
              <a:round/>
              <a:headEnd len="med" w="med" type="none"/>
              <a:tailEnd len="med" w="med" type="none"/>
            </a:ln>
          </p:spPr>
        </p:cxnSp>
        <p:cxnSp>
          <p:nvCxnSpPr>
            <p:cNvPr id="585" name="Google Shape;585;p73"/>
            <p:cNvCxnSpPr/>
            <p:nvPr/>
          </p:nvCxnSpPr>
          <p:spPr>
            <a:xfrm flipH="1" rot="10800000">
              <a:off x="946788" y="3525936"/>
              <a:ext cx="179400" cy="300"/>
            </a:xfrm>
            <a:prstGeom prst="straightConnector1">
              <a:avLst/>
            </a:prstGeom>
            <a:noFill/>
            <a:ln cap="flat" cmpd="sng" w="19050">
              <a:solidFill>
                <a:srgbClr val="00FFFF"/>
              </a:solidFill>
              <a:prstDash val="solid"/>
              <a:round/>
              <a:headEnd len="med" w="med" type="none"/>
              <a:tailEnd len="med" w="med" type="none"/>
            </a:ln>
          </p:spPr>
        </p:cxnSp>
      </p:grpSp>
      <p:cxnSp>
        <p:nvCxnSpPr>
          <p:cNvPr id="586" name="Google Shape;586;p73"/>
          <p:cNvCxnSpPr>
            <a:stCxn id="517" idx="1"/>
            <a:endCxn id="553" idx="2"/>
          </p:cNvCxnSpPr>
          <p:nvPr/>
        </p:nvCxnSpPr>
        <p:spPr>
          <a:xfrm rot="10800000">
            <a:off x="5276562" y="2223027"/>
            <a:ext cx="1204500" cy="1344000"/>
          </a:xfrm>
          <a:prstGeom prst="straightConnector1">
            <a:avLst/>
          </a:prstGeom>
          <a:noFill/>
          <a:ln cap="flat" cmpd="sng" w="19050">
            <a:solidFill>
              <a:srgbClr val="FF00FF"/>
            </a:solidFill>
            <a:prstDash val="solid"/>
            <a:round/>
            <a:headEnd len="med" w="med" type="triangle"/>
            <a:tailEnd len="med" w="med" type="triangle"/>
          </a:ln>
        </p:spPr>
      </p:cxnSp>
      <p:sp>
        <p:nvSpPr>
          <p:cNvPr id="587" name="Google Shape;587;p73"/>
          <p:cNvSpPr txBox="1"/>
          <p:nvPr/>
        </p:nvSpPr>
        <p:spPr>
          <a:xfrm>
            <a:off x="904125" y="3173900"/>
            <a:ext cx="1227600" cy="1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000"/>
              <a:t>Legend:</a:t>
            </a:r>
            <a:endParaRPr sz="1000"/>
          </a:p>
          <a:p>
            <a:pPr indent="0" lvl="0" marL="0" rtl="0" algn="l">
              <a:spcBef>
                <a:spcPts val="0"/>
              </a:spcBef>
              <a:spcAft>
                <a:spcPts val="0"/>
              </a:spcAft>
              <a:buNone/>
            </a:pPr>
            <a:r>
              <a:rPr lang="sv" sz="1000" u="sng">
                <a:solidFill>
                  <a:schemeClr val="hlink"/>
                </a:solidFill>
                <a:hlinkClick r:id="rId4"/>
              </a:rPr>
              <a:t>CNI</a:t>
            </a:r>
            <a:endParaRPr sz="1000"/>
          </a:p>
          <a:p>
            <a:pPr indent="0" lvl="0" marL="0" rtl="0" algn="l">
              <a:spcBef>
                <a:spcPts val="0"/>
              </a:spcBef>
              <a:spcAft>
                <a:spcPts val="0"/>
              </a:spcAft>
              <a:buNone/>
            </a:pPr>
            <a:r>
              <a:rPr lang="sv" sz="1000" u="sng">
                <a:solidFill>
                  <a:schemeClr val="hlink"/>
                </a:solidFill>
                <a:hlinkClick r:id="rId5"/>
              </a:rPr>
              <a:t>CRI</a:t>
            </a:r>
            <a:endParaRPr sz="1000"/>
          </a:p>
          <a:p>
            <a:pPr indent="0" lvl="0" marL="0" rtl="0" algn="l">
              <a:spcBef>
                <a:spcPts val="0"/>
              </a:spcBef>
              <a:spcAft>
                <a:spcPts val="0"/>
              </a:spcAft>
              <a:buNone/>
            </a:pPr>
            <a:r>
              <a:rPr lang="sv" sz="1000" u="sng">
                <a:solidFill>
                  <a:schemeClr val="hlink"/>
                </a:solidFill>
                <a:hlinkClick r:id="rId6"/>
              </a:rPr>
              <a:t>OCI</a:t>
            </a:r>
            <a:endParaRPr sz="1000"/>
          </a:p>
          <a:p>
            <a:pPr indent="0" lvl="0" marL="0" rtl="0" algn="l">
              <a:spcBef>
                <a:spcPts val="0"/>
              </a:spcBef>
              <a:spcAft>
                <a:spcPts val="0"/>
              </a:spcAft>
              <a:buNone/>
            </a:pPr>
            <a:r>
              <a:rPr lang="sv" sz="1000" u="sng">
                <a:solidFill>
                  <a:schemeClr val="hlink"/>
                </a:solidFill>
                <a:hlinkClick r:id="rId7"/>
              </a:rPr>
              <a:t>Protobuf</a:t>
            </a:r>
            <a:endParaRPr sz="1000"/>
          </a:p>
          <a:p>
            <a:pPr indent="0" lvl="0" marL="0" rtl="0" algn="l">
              <a:spcBef>
                <a:spcPts val="0"/>
              </a:spcBef>
              <a:spcAft>
                <a:spcPts val="0"/>
              </a:spcAft>
              <a:buNone/>
            </a:pPr>
            <a:r>
              <a:rPr lang="sv" sz="1000" u="sng">
                <a:solidFill>
                  <a:schemeClr val="hlink"/>
                </a:solidFill>
                <a:hlinkClick r:id="rId8"/>
              </a:rPr>
              <a:t>gRPC</a:t>
            </a:r>
            <a:endParaRPr sz="1000"/>
          </a:p>
          <a:p>
            <a:pPr indent="0" lvl="0" marL="0" rtl="0" algn="l">
              <a:spcBef>
                <a:spcPts val="0"/>
              </a:spcBef>
              <a:spcAft>
                <a:spcPts val="0"/>
              </a:spcAft>
              <a:buNone/>
            </a:pPr>
            <a:r>
              <a:rPr lang="sv" sz="1000" u="sng">
                <a:solidFill>
                  <a:schemeClr val="hlink"/>
                </a:solidFill>
                <a:hlinkClick r:id="rId9"/>
              </a:rPr>
              <a:t>JSON</a:t>
            </a:r>
            <a:endParaRPr sz="1000"/>
          </a:p>
          <a:p>
            <a:pPr indent="0" lvl="0" marL="0" rtl="0" algn="l">
              <a:spcBef>
                <a:spcPts val="0"/>
              </a:spcBef>
              <a:spcAft>
                <a:spcPts val="0"/>
              </a:spcAft>
              <a:buNone/>
            </a:pPr>
            <a:r>
              <a:t/>
            </a:r>
            <a:endParaRPr sz="1000"/>
          </a:p>
        </p:txBody>
      </p:sp>
      <p:cxnSp>
        <p:nvCxnSpPr>
          <p:cNvPr id="588" name="Google Shape;588;p73"/>
          <p:cNvCxnSpPr/>
          <p:nvPr/>
        </p:nvCxnSpPr>
        <p:spPr>
          <a:xfrm>
            <a:off x="1599037" y="3964914"/>
            <a:ext cx="537600" cy="6000"/>
          </a:xfrm>
          <a:prstGeom prst="straightConnector1">
            <a:avLst/>
          </a:prstGeom>
          <a:noFill/>
          <a:ln cap="flat" cmpd="sng" w="19050">
            <a:solidFill>
              <a:srgbClr val="FF00FF"/>
            </a:solidFill>
            <a:prstDash val="solid"/>
            <a:round/>
            <a:headEnd len="med" w="med" type="triangle"/>
            <a:tailEnd len="med" w="med" type="triangle"/>
          </a:ln>
        </p:spPr>
      </p:cxnSp>
      <p:cxnSp>
        <p:nvCxnSpPr>
          <p:cNvPr id="589" name="Google Shape;589;p73"/>
          <p:cNvCxnSpPr/>
          <p:nvPr/>
        </p:nvCxnSpPr>
        <p:spPr>
          <a:xfrm>
            <a:off x="1599037" y="4120127"/>
            <a:ext cx="537600" cy="6000"/>
          </a:xfrm>
          <a:prstGeom prst="straightConnector1">
            <a:avLst/>
          </a:prstGeom>
          <a:noFill/>
          <a:ln cap="flat" cmpd="sng" w="19050">
            <a:solidFill>
              <a:srgbClr val="00FF00"/>
            </a:solidFill>
            <a:prstDash val="solid"/>
            <a:round/>
            <a:headEnd len="med" w="med" type="triangle"/>
            <a:tailEnd len="med" w="med" type="triangle"/>
          </a:ln>
        </p:spPr>
      </p:cxnSp>
      <p:cxnSp>
        <p:nvCxnSpPr>
          <p:cNvPr id="590" name="Google Shape;590;p73"/>
          <p:cNvCxnSpPr/>
          <p:nvPr/>
        </p:nvCxnSpPr>
        <p:spPr>
          <a:xfrm>
            <a:off x="1599037" y="3648502"/>
            <a:ext cx="537600" cy="6000"/>
          </a:xfrm>
          <a:prstGeom prst="straightConnector1">
            <a:avLst/>
          </a:prstGeom>
          <a:noFill/>
          <a:ln cap="flat" cmpd="sng" w="19050">
            <a:solidFill>
              <a:srgbClr val="38761D"/>
            </a:solidFill>
            <a:prstDash val="solid"/>
            <a:round/>
            <a:headEnd len="med" w="med" type="triangle"/>
            <a:tailEnd len="med" w="med" type="triangle"/>
          </a:ln>
        </p:spPr>
      </p:cxnSp>
      <p:cxnSp>
        <p:nvCxnSpPr>
          <p:cNvPr id="591" name="Google Shape;591;p73"/>
          <p:cNvCxnSpPr/>
          <p:nvPr/>
        </p:nvCxnSpPr>
        <p:spPr>
          <a:xfrm>
            <a:off x="1599037" y="3806602"/>
            <a:ext cx="537600" cy="6000"/>
          </a:xfrm>
          <a:prstGeom prst="straightConnector1">
            <a:avLst/>
          </a:prstGeom>
          <a:noFill/>
          <a:ln cap="flat" cmpd="sng" w="19050">
            <a:solidFill>
              <a:srgbClr val="F1C232"/>
            </a:solidFill>
            <a:prstDash val="solid"/>
            <a:round/>
            <a:headEnd len="med" w="med" type="triangle"/>
            <a:tailEnd len="med" w="med" type="triangle"/>
          </a:ln>
        </p:spPr>
      </p:cxnSp>
      <p:cxnSp>
        <p:nvCxnSpPr>
          <p:cNvPr id="592" name="Google Shape;592;p73"/>
          <p:cNvCxnSpPr/>
          <p:nvPr/>
        </p:nvCxnSpPr>
        <p:spPr>
          <a:xfrm>
            <a:off x="1599037" y="3490402"/>
            <a:ext cx="537600" cy="6000"/>
          </a:xfrm>
          <a:prstGeom prst="straightConnector1">
            <a:avLst/>
          </a:prstGeom>
          <a:noFill/>
          <a:ln cap="flat" cmpd="sng" w="19050">
            <a:solidFill>
              <a:srgbClr val="00FFFF"/>
            </a:solidFill>
            <a:prstDash val="solid"/>
            <a:round/>
            <a:headEnd len="med" w="med" type="triangle"/>
            <a:tailEnd len="med" w="med" type="triangle"/>
          </a:ln>
        </p:spPr>
      </p:cxnSp>
      <p:cxnSp>
        <p:nvCxnSpPr>
          <p:cNvPr id="593" name="Google Shape;593;p73"/>
          <p:cNvCxnSpPr/>
          <p:nvPr/>
        </p:nvCxnSpPr>
        <p:spPr>
          <a:xfrm>
            <a:off x="1599037" y="4275327"/>
            <a:ext cx="537600" cy="6000"/>
          </a:xfrm>
          <a:prstGeom prst="straightConnector1">
            <a:avLst/>
          </a:prstGeom>
          <a:noFill/>
          <a:ln cap="flat" cmpd="sng" w="19050">
            <a:solidFill>
              <a:srgbClr val="0B5394"/>
            </a:solidFill>
            <a:prstDash val="solid"/>
            <a:round/>
            <a:headEnd len="med" w="med" type="triangl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4"/>
          <p:cNvSpPr txBox="1"/>
          <p:nvPr>
            <p:ph idx="4294967295" type="title"/>
          </p:nvPr>
        </p:nvSpPr>
        <p:spPr>
          <a:xfrm>
            <a:off x="457198" y="8717"/>
            <a:ext cx="7886700" cy="120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solidFill>
                  <a:srgbClr val="000000"/>
                </a:solidFill>
              </a:rPr>
              <a:t>kubeadm</a:t>
            </a:r>
            <a:endParaRPr>
              <a:solidFill>
                <a:srgbClr val="000000"/>
              </a:solidFill>
            </a:endParaRPr>
          </a:p>
        </p:txBody>
      </p:sp>
      <p:sp>
        <p:nvSpPr>
          <p:cNvPr id="599" name="Google Shape;599;p74"/>
          <p:cNvSpPr txBox="1"/>
          <p:nvPr/>
        </p:nvSpPr>
        <p:spPr>
          <a:xfrm>
            <a:off x="565650" y="1175963"/>
            <a:ext cx="8012700" cy="479400"/>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1200"/>
              </a:spcAft>
              <a:buNone/>
            </a:pPr>
            <a:r>
              <a:rPr b="1" lang="sv" sz="1400">
                <a:latin typeface="Roboto"/>
                <a:ea typeface="Roboto"/>
                <a:cs typeface="Roboto"/>
                <a:sym typeface="Roboto"/>
              </a:rPr>
              <a:t>= A tool that sets up a minimum viable, best-practice Kubernetes cluster</a:t>
            </a:r>
            <a:endParaRPr sz="1400">
              <a:latin typeface="Roboto"/>
              <a:ea typeface="Roboto"/>
              <a:cs typeface="Roboto"/>
              <a:sym typeface="Roboto"/>
            </a:endParaRPr>
          </a:p>
        </p:txBody>
      </p:sp>
      <p:grpSp>
        <p:nvGrpSpPr>
          <p:cNvPr id="600" name="Google Shape;600;p74"/>
          <p:cNvGrpSpPr/>
          <p:nvPr/>
        </p:nvGrpSpPr>
        <p:grpSpPr>
          <a:xfrm>
            <a:off x="2705576" y="4119263"/>
            <a:ext cx="4045018" cy="739540"/>
            <a:chOff x="2408025" y="4131725"/>
            <a:chExt cx="4270500" cy="716400"/>
          </a:xfrm>
        </p:grpSpPr>
        <p:pic>
          <p:nvPicPr>
            <p:cNvPr id="601" name="Google Shape;601;p74"/>
            <p:cNvPicPr preferRelativeResize="0"/>
            <p:nvPr/>
          </p:nvPicPr>
          <p:blipFill>
            <a:blip r:embed="rId3">
              <a:alphaModFix/>
            </a:blip>
            <a:stretch>
              <a:fillRect/>
            </a:stretch>
          </p:blipFill>
          <p:spPr>
            <a:xfrm>
              <a:off x="2672391" y="4321000"/>
              <a:ext cx="366846" cy="315950"/>
            </a:xfrm>
            <a:prstGeom prst="rect">
              <a:avLst/>
            </a:prstGeom>
            <a:noFill/>
            <a:ln>
              <a:noFill/>
            </a:ln>
          </p:spPr>
        </p:pic>
        <p:pic>
          <p:nvPicPr>
            <p:cNvPr id="602" name="Google Shape;602;p74"/>
            <p:cNvPicPr preferRelativeResize="0"/>
            <p:nvPr/>
          </p:nvPicPr>
          <p:blipFill>
            <a:blip r:embed="rId4">
              <a:alphaModFix/>
            </a:blip>
            <a:stretch>
              <a:fillRect/>
            </a:stretch>
          </p:blipFill>
          <p:spPr>
            <a:xfrm>
              <a:off x="3157063" y="4360622"/>
              <a:ext cx="896500" cy="236725"/>
            </a:xfrm>
            <a:prstGeom prst="rect">
              <a:avLst/>
            </a:prstGeom>
            <a:noFill/>
            <a:ln>
              <a:noFill/>
            </a:ln>
          </p:spPr>
        </p:pic>
        <p:pic>
          <p:nvPicPr>
            <p:cNvPr id="603" name="Google Shape;603;p74"/>
            <p:cNvPicPr preferRelativeResize="0"/>
            <p:nvPr/>
          </p:nvPicPr>
          <p:blipFill>
            <a:blip r:embed="rId5">
              <a:alphaModFix/>
            </a:blip>
            <a:stretch>
              <a:fillRect/>
            </a:stretch>
          </p:blipFill>
          <p:spPr>
            <a:xfrm>
              <a:off x="4105288" y="4374871"/>
              <a:ext cx="553875" cy="208200"/>
            </a:xfrm>
            <a:prstGeom prst="rect">
              <a:avLst/>
            </a:prstGeom>
            <a:noFill/>
            <a:ln>
              <a:noFill/>
            </a:ln>
          </p:spPr>
        </p:pic>
        <p:pic>
          <p:nvPicPr>
            <p:cNvPr id="604" name="Google Shape;604;p74"/>
            <p:cNvPicPr preferRelativeResize="0"/>
            <p:nvPr/>
          </p:nvPicPr>
          <p:blipFill>
            <a:blip r:embed="rId6">
              <a:alphaModFix/>
            </a:blip>
            <a:stretch>
              <a:fillRect/>
            </a:stretch>
          </p:blipFill>
          <p:spPr>
            <a:xfrm>
              <a:off x="4780076" y="4360620"/>
              <a:ext cx="785312" cy="236725"/>
            </a:xfrm>
            <a:prstGeom prst="rect">
              <a:avLst/>
            </a:prstGeom>
            <a:noFill/>
            <a:ln>
              <a:noFill/>
            </a:ln>
          </p:spPr>
        </p:pic>
        <p:pic>
          <p:nvPicPr>
            <p:cNvPr id="605" name="Google Shape;605;p74"/>
            <p:cNvPicPr preferRelativeResize="0"/>
            <p:nvPr/>
          </p:nvPicPr>
          <p:blipFill>
            <a:blip r:embed="rId7">
              <a:alphaModFix/>
            </a:blip>
            <a:stretch>
              <a:fillRect/>
            </a:stretch>
          </p:blipFill>
          <p:spPr>
            <a:xfrm>
              <a:off x="5686313" y="4331746"/>
              <a:ext cx="785299" cy="294492"/>
            </a:xfrm>
            <a:prstGeom prst="rect">
              <a:avLst/>
            </a:prstGeom>
            <a:noFill/>
            <a:ln>
              <a:noFill/>
            </a:ln>
          </p:spPr>
        </p:pic>
        <p:sp>
          <p:nvSpPr>
            <p:cNvPr id="606" name="Google Shape;606;p74"/>
            <p:cNvSpPr/>
            <p:nvPr/>
          </p:nvSpPr>
          <p:spPr>
            <a:xfrm>
              <a:off x="2408025" y="4131725"/>
              <a:ext cx="4270500" cy="7164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sp>
        <p:nvSpPr>
          <p:cNvPr id="607" name="Google Shape;607;p74"/>
          <p:cNvSpPr/>
          <p:nvPr/>
        </p:nvSpPr>
        <p:spPr>
          <a:xfrm>
            <a:off x="2705452" y="3608450"/>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Master 1</a:t>
            </a:r>
            <a:endParaRPr sz="800">
              <a:latin typeface="Roboto"/>
              <a:ea typeface="Roboto"/>
              <a:cs typeface="Roboto"/>
              <a:sym typeface="Roboto"/>
            </a:endParaRPr>
          </a:p>
        </p:txBody>
      </p:sp>
      <p:sp>
        <p:nvSpPr>
          <p:cNvPr id="608" name="Google Shape;608;p74"/>
          <p:cNvSpPr/>
          <p:nvPr/>
        </p:nvSpPr>
        <p:spPr>
          <a:xfrm>
            <a:off x="3895070" y="3608450"/>
            <a:ext cx="1089600" cy="401400"/>
          </a:xfrm>
          <a:prstGeom prst="roundRect">
            <a:avLst>
              <a:gd fmla="val 16667" name="adj"/>
            </a:avLst>
          </a:prstGeom>
          <a:noFill/>
          <a:ln cap="flat" cmpd="sng" w="9525">
            <a:solidFill>
              <a:srgbClr val="595959"/>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Master N</a:t>
            </a:r>
            <a:endParaRPr sz="800">
              <a:latin typeface="Roboto"/>
              <a:ea typeface="Roboto"/>
              <a:cs typeface="Roboto"/>
              <a:sym typeface="Roboto"/>
            </a:endParaRPr>
          </a:p>
        </p:txBody>
      </p:sp>
      <p:sp>
        <p:nvSpPr>
          <p:cNvPr id="609" name="Google Shape;609;p74"/>
          <p:cNvSpPr/>
          <p:nvPr/>
        </p:nvSpPr>
        <p:spPr>
          <a:xfrm>
            <a:off x="5084688" y="3608450"/>
            <a:ext cx="7755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Node 1</a:t>
            </a:r>
            <a:endParaRPr sz="800">
              <a:latin typeface="Roboto"/>
              <a:ea typeface="Roboto"/>
              <a:cs typeface="Roboto"/>
              <a:sym typeface="Roboto"/>
            </a:endParaRPr>
          </a:p>
        </p:txBody>
      </p:sp>
      <p:sp>
        <p:nvSpPr>
          <p:cNvPr id="610" name="Google Shape;610;p74"/>
          <p:cNvSpPr/>
          <p:nvPr/>
        </p:nvSpPr>
        <p:spPr>
          <a:xfrm>
            <a:off x="5960327" y="3608450"/>
            <a:ext cx="7899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Node </a:t>
            </a:r>
            <a:r>
              <a:rPr i="1" lang="sv" sz="800">
                <a:latin typeface="Roboto"/>
                <a:ea typeface="Roboto"/>
                <a:cs typeface="Roboto"/>
                <a:sym typeface="Roboto"/>
              </a:rPr>
              <a:t>N</a:t>
            </a:r>
            <a:endParaRPr i="1" sz="800">
              <a:latin typeface="Roboto"/>
              <a:ea typeface="Roboto"/>
              <a:cs typeface="Roboto"/>
              <a:sym typeface="Roboto"/>
            </a:endParaRPr>
          </a:p>
        </p:txBody>
      </p:sp>
      <p:sp>
        <p:nvSpPr>
          <p:cNvPr id="611" name="Google Shape;611;p74"/>
          <p:cNvSpPr/>
          <p:nvPr/>
        </p:nvSpPr>
        <p:spPr>
          <a:xfrm>
            <a:off x="2705452" y="3097643"/>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kubeadm</a:t>
            </a:r>
            <a:endParaRPr sz="800">
              <a:latin typeface="Roboto"/>
              <a:ea typeface="Roboto"/>
              <a:cs typeface="Roboto"/>
              <a:sym typeface="Roboto"/>
            </a:endParaRPr>
          </a:p>
        </p:txBody>
      </p:sp>
      <p:sp>
        <p:nvSpPr>
          <p:cNvPr id="612" name="Google Shape;612;p74"/>
          <p:cNvSpPr/>
          <p:nvPr/>
        </p:nvSpPr>
        <p:spPr>
          <a:xfrm>
            <a:off x="3895070" y="3097643"/>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kubeadm</a:t>
            </a:r>
            <a:endParaRPr sz="800">
              <a:latin typeface="Roboto"/>
              <a:ea typeface="Roboto"/>
              <a:cs typeface="Roboto"/>
              <a:sym typeface="Roboto"/>
            </a:endParaRPr>
          </a:p>
        </p:txBody>
      </p:sp>
      <p:sp>
        <p:nvSpPr>
          <p:cNvPr id="613" name="Google Shape;613;p74"/>
          <p:cNvSpPr/>
          <p:nvPr/>
        </p:nvSpPr>
        <p:spPr>
          <a:xfrm>
            <a:off x="5084688" y="3097643"/>
            <a:ext cx="7755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kubeadm</a:t>
            </a:r>
            <a:endParaRPr sz="800">
              <a:latin typeface="Roboto"/>
              <a:ea typeface="Roboto"/>
              <a:cs typeface="Roboto"/>
              <a:sym typeface="Roboto"/>
            </a:endParaRPr>
          </a:p>
        </p:txBody>
      </p:sp>
      <p:sp>
        <p:nvSpPr>
          <p:cNvPr id="614" name="Google Shape;614;p74"/>
          <p:cNvSpPr/>
          <p:nvPr/>
        </p:nvSpPr>
        <p:spPr>
          <a:xfrm>
            <a:off x="5960327" y="3097643"/>
            <a:ext cx="7899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kubeadm</a:t>
            </a:r>
            <a:endParaRPr sz="800">
              <a:latin typeface="Roboto"/>
              <a:ea typeface="Roboto"/>
              <a:cs typeface="Roboto"/>
              <a:sym typeface="Roboto"/>
            </a:endParaRPr>
          </a:p>
        </p:txBody>
      </p:sp>
      <p:cxnSp>
        <p:nvCxnSpPr>
          <p:cNvPr id="615" name="Google Shape;615;p74"/>
          <p:cNvCxnSpPr>
            <a:endCxn id="608" idx="1"/>
          </p:cNvCxnSpPr>
          <p:nvPr/>
        </p:nvCxnSpPr>
        <p:spPr>
          <a:xfrm>
            <a:off x="3794570" y="3809150"/>
            <a:ext cx="100500" cy="0"/>
          </a:xfrm>
          <a:prstGeom prst="straightConnector1">
            <a:avLst/>
          </a:prstGeom>
          <a:noFill/>
          <a:ln cap="flat" cmpd="sng" w="9525">
            <a:solidFill>
              <a:srgbClr val="595959"/>
            </a:solidFill>
            <a:prstDash val="dot"/>
            <a:round/>
            <a:headEnd len="med" w="med" type="none"/>
            <a:tailEnd len="med" w="med" type="none"/>
          </a:ln>
        </p:spPr>
      </p:cxnSp>
      <p:cxnSp>
        <p:nvCxnSpPr>
          <p:cNvPr id="616" name="Google Shape;616;p74"/>
          <p:cNvCxnSpPr>
            <a:stCxn id="609" idx="3"/>
            <a:endCxn id="610" idx="1"/>
          </p:cNvCxnSpPr>
          <p:nvPr/>
        </p:nvCxnSpPr>
        <p:spPr>
          <a:xfrm>
            <a:off x="5860188" y="3809150"/>
            <a:ext cx="100200" cy="0"/>
          </a:xfrm>
          <a:prstGeom prst="straightConnector1">
            <a:avLst/>
          </a:prstGeom>
          <a:noFill/>
          <a:ln cap="flat" cmpd="sng" w="9525">
            <a:solidFill>
              <a:srgbClr val="595959"/>
            </a:solidFill>
            <a:prstDash val="dot"/>
            <a:round/>
            <a:headEnd len="med" w="med" type="none"/>
            <a:tailEnd len="med" w="med" type="none"/>
          </a:ln>
        </p:spPr>
      </p:cxnSp>
      <p:sp>
        <p:nvSpPr>
          <p:cNvPr id="617" name="Google Shape;617;p74"/>
          <p:cNvSpPr/>
          <p:nvPr/>
        </p:nvSpPr>
        <p:spPr>
          <a:xfrm>
            <a:off x="2705452" y="2635760"/>
            <a:ext cx="4044900" cy="352200"/>
          </a:xfrm>
          <a:prstGeom prst="roundRect">
            <a:avLst>
              <a:gd fmla="val 16667" name="adj"/>
            </a:avLst>
          </a:prstGeom>
          <a:solidFill>
            <a:srgbClr val="238AD0"/>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solidFill>
                <a:srgbClr val="FFFFFF"/>
              </a:solidFill>
            </a:endParaRPr>
          </a:p>
        </p:txBody>
      </p:sp>
      <p:grpSp>
        <p:nvGrpSpPr>
          <p:cNvPr id="618" name="Google Shape;618;p74"/>
          <p:cNvGrpSpPr/>
          <p:nvPr/>
        </p:nvGrpSpPr>
        <p:grpSpPr>
          <a:xfrm>
            <a:off x="3813955" y="2658202"/>
            <a:ext cx="1882634" cy="307577"/>
            <a:chOff x="3186522" y="2622729"/>
            <a:chExt cx="1987578" cy="297953"/>
          </a:xfrm>
        </p:grpSpPr>
        <p:pic>
          <p:nvPicPr>
            <p:cNvPr id="619" name="Google Shape;619;p74"/>
            <p:cNvPicPr preferRelativeResize="0"/>
            <p:nvPr/>
          </p:nvPicPr>
          <p:blipFill>
            <a:blip r:embed="rId8">
              <a:alphaModFix/>
            </a:blip>
            <a:stretch>
              <a:fillRect/>
            </a:stretch>
          </p:blipFill>
          <p:spPr>
            <a:xfrm>
              <a:off x="3558136" y="2652027"/>
              <a:ext cx="1615964" cy="239350"/>
            </a:xfrm>
            <a:prstGeom prst="rect">
              <a:avLst/>
            </a:prstGeom>
            <a:noFill/>
            <a:ln>
              <a:noFill/>
            </a:ln>
          </p:spPr>
        </p:pic>
        <p:pic>
          <p:nvPicPr>
            <p:cNvPr id="620" name="Google Shape;620;p74"/>
            <p:cNvPicPr preferRelativeResize="0"/>
            <p:nvPr/>
          </p:nvPicPr>
          <p:blipFill>
            <a:blip r:embed="rId9">
              <a:alphaModFix/>
            </a:blip>
            <a:stretch>
              <a:fillRect/>
            </a:stretch>
          </p:blipFill>
          <p:spPr>
            <a:xfrm>
              <a:off x="3186522" y="2622729"/>
              <a:ext cx="307080" cy="297953"/>
            </a:xfrm>
            <a:prstGeom prst="rect">
              <a:avLst/>
            </a:prstGeom>
            <a:noFill/>
            <a:ln>
              <a:noFill/>
            </a:ln>
          </p:spPr>
        </p:pic>
      </p:grpSp>
      <p:cxnSp>
        <p:nvCxnSpPr>
          <p:cNvPr id="621" name="Google Shape;621;p74"/>
          <p:cNvCxnSpPr/>
          <p:nvPr/>
        </p:nvCxnSpPr>
        <p:spPr>
          <a:xfrm>
            <a:off x="877645" y="3554952"/>
            <a:ext cx="5872800" cy="0"/>
          </a:xfrm>
          <a:prstGeom prst="straightConnector1">
            <a:avLst/>
          </a:prstGeom>
          <a:noFill/>
          <a:ln cap="flat" cmpd="sng" w="9525">
            <a:solidFill>
              <a:srgbClr val="595959"/>
            </a:solidFill>
            <a:prstDash val="dot"/>
            <a:round/>
            <a:headEnd len="med" w="med" type="none"/>
            <a:tailEnd len="med" w="med" type="none"/>
          </a:ln>
        </p:spPr>
      </p:cxnSp>
      <p:cxnSp>
        <p:nvCxnSpPr>
          <p:cNvPr id="622" name="Google Shape;622;p74"/>
          <p:cNvCxnSpPr/>
          <p:nvPr/>
        </p:nvCxnSpPr>
        <p:spPr>
          <a:xfrm>
            <a:off x="877645" y="2583352"/>
            <a:ext cx="5872800" cy="0"/>
          </a:xfrm>
          <a:prstGeom prst="straightConnector1">
            <a:avLst/>
          </a:prstGeom>
          <a:noFill/>
          <a:ln cap="flat" cmpd="sng" w="9525">
            <a:solidFill>
              <a:srgbClr val="595959"/>
            </a:solidFill>
            <a:prstDash val="dot"/>
            <a:round/>
            <a:headEnd len="med" w="med" type="none"/>
            <a:tailEnd len="med" w="med" type="none"/>
          </a:ln>
        </p:spPr>
      </p:cxnSp>
      <p:sp>
        <p:nvSpPr>
          <p:cNvPr id="623" name="Google Shape;623;p74"/>
          <p:cNvSpPr/>
          <p:nvPr/>
        </p:nvSpPr>
        <p:spPr>
          <a:xfrm>
            <a:off x="2705452" y="2104224"/>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Cloud Provider</a:t>
            </a:r>
            <a:endParaRPr sz="800">
              <a:latin typeface="Roboto"/>
              <a:ea typeface="Roboto"/>
              <a:cs typeface="Roboto"/>
              <a:sym typeface="Roboto"/>
            </a:endParaRPr>
          </a:p>
        </p:txBody>
      </p:sp>
      <p:sp>
        <p:nvSpPr>
          <p:cNvPr id="624" name="Google Shape;624;p74"/>
          <p:cNvSpPr/>
          <p:nvPr/>
        </p:nvSpPr>
        <p:spPr>
          <a:xfrm>
            <a:off x="3895070" y="2104224"/>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Load Balancers</a:t>
            </a:r>
            <a:endParaRPr sz="800">
              <a:latin typeface="Roboto"/>
              <a:ea typeface="Roboto"/>
              <a:cs typeface="Roboto"/>
              <a:sym typeface="Roboto"/>
            </a:endParaRPr>
          </a:p>
        </p:txBody>
      </p:sp>
      <p:sp>
        <p:nvSpPr>
          <p:cNvPr id="625" name="Google Shape;625;p74"/>
          <p:cNvSpPr/>
          <p:nvPr/>
        </p:nvSpPr>
        <p:spPr>
          <a:xfrm>
            <a:off x="5084688" y="2104224"/>
            <a:ext cx="7755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700">
                <a:latin typeface="Roboto"/>
                <a:ea typeface="Roboto"/>
                <a:cs typeface="Roboto"/>
                <a:sym typeface="Roboto"/>
              </a:rPr>
              <a:t>Monitoring</a:t>
            </a:r>
            <a:endParaRPr sz="700">
              <a:latin typeface="Roboto"/>
              <a:ea typeface="Roboto"/>
              <a:cs typeface="Roboto"/>
              <a:sym typeface="Roboto"/>
            </a:endParaRPr>
          </a:p>
        </p:txBody>
      </p:sp>
      <p:sp>
        <p:nvSpPr>
          <p:cNvPr id="626" name="Google Shape;626;p74"/>
          <p:cNvSpPr/>
          <p:nvPr/>
        </p:nvSpPr>
        <p:spPr>
          <a:xfrm>
            <a:off x="5960327" y="2104224"/>
            <a:ext cx="7899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700">
                <a:latin typeface="Roboto"/>
                <a:ea typeface="Roboto"/>
                <a:cs typeface="Roboto"/>
                <a:sym typeface="Roboto"/>
              </a:rPr>
              <a:t>Logging</a:t>
            </a:r>
            <a:endParaRPr sz="700">
              <a:latin typeface="Roboto"/>
              <a:ea typeface="Roboto"/>
              <a:cs typeface="Roboto"/>
              <a:sym typeface="Roboto"/>
            </a:endParaRPr>
          </a:p>
        </p:txBody>
      </p:sp>
      <p:sp>
        <p:nvSpPr>
          <p:cNvPr id="627" name="Google Shape;627;p74"/>
          <p:cNvSpPr/>
          <p:nvPr/>
        </p:nvSpPr>
        <p:spPr>
          <a:xfrm>
            <a:off x="2705404" y="1617882"/>
            <a:ext cx="1919400" cy="401400"/>
          </a:xfrm>
          <a:prstGeom prst="roundRect">
            <a:avLst>
              <a:gd fmla="val 16667" name="adj"/>
            </a:avLst>
          </a:prstGeom>
          <a:noFill/>
          <a:ln cap="flat" cmpd="sng" w="9525">
            <a:solidFill>
              <a:srgbClr val="595959"/>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Cluster API Spec</a:t>
            </a:r>
            <a:endParaRPr sz="800">
              <a:latin typeface="Roboto"/>
              <a:ea typeface="Roboto"/>
              <a:cs typeface="Roboto"/>
              <a:sym typeface="Roboto"/>
            </a:endParaRPr>
          </a:p>
        </p:txBody>
      </p:sp>
      <p:sp>
        <p:nvSpPr>
          <p:cNvPr id="628" name="Google Shape;628;p74"/>
          <p:cNvSpPr txBox="1"/>
          <p:nvPr/>
        </p:nvSpPr>
        <p:spPr>
          <a:xfrm>
            <a:off x="805472" y="1610682"/>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Cluster API</a:t>
            </a:r>
            <a:endParaRPr sz="1100">
              <a:latin typeface="Roboto"/>
              <a:ea typeface="Roboto"/>
              <a:cs typeface="Roboto"/>
              <a:sym typeface="Roboto"/>
            </a:endParaRPr>
          </a:p>
        </p:txBody>
      </p:sp>
      <p:sp>
        <p:nvSpPr>
          <p:cNvPr id="629" name="Google Shape;629;p74"/>
          <p:cNvSpPr/>
          <p:nvPr/>
        </p:nvSpPr>
        <p:spPr>
          <a:xfrm>
            <a:off x="4830900" y="1617882"/>
            <a:ext cx="19194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Cluster API Implementation</a:t>
            </a:r>
            <a:endParaRPr sz="800">
              <a:latin typeface="Roboto"/>
              <a:ea typeface="Roboto"/>
              <a:cs typeface="Roboto"/>
              <a:sym typeface="Roboto"/>
            </a:endParaRPr>
          </a:p>
        </p:txBody>
      </p:sp>
      <p:grpSp>
        <p:nvGrpSpPr>
          <p:cNvPr id="630" name="Google Shape;630;p74"/>
          <p:cNvGrpSpPr/>
          <p:nvPr/>
        </p:nvGrpSpPr>
        <p:grpSpPr>
          <a:xfrm flipH="1">
            <a:off x="6750345" y="1840987"/>
            <a:ext cx="130021" cy="2646353"/>
            <a:chOff x="245875" y="4138550"/>
            <a:chExt cx="229800" cy="570925"/>
          </a:xfrm>
        </p:grpSpPr>
        <p:cxnSp>
          <p:nvCxnSpPr>
            <p:cNvPr id="631" name="Google Shape;631;p74"/>
            <p:cNvCxnSpPr/>
            <p:nvPr/>
          </p:nvCxnSpPr>
          <p:spPr>
            <a:xfrm rot="10800000">
              <a:off x="245875" y="4138550"/>
              <a:ext cx="229800" cy="1200"/>
            </a:xfrm>
            <a:prstGeom prst="straightConnector1">
              <a:avLst/>
            </a:prstGeom>
            <a:noFill/>
            <a:ln cap="flat" cmpd="sng" w="9525">
              <a:solidFill>
                <a:srgbClr val="38761D"/>
              </a:solidFill>
              <a:prstDash val="solid"/>
              <a:round/>
              <a:headEnd len="med" w="med" type="none"/>
              <a:tailEnd len="med" w="med" type="none"/>
            </a:ln>
          </p:spPr>
        </p:cxnSp>
        <p:cxnSp>
          <p:nvCxnSpPr>
            <p:cNvPr id="632" name="Google Shape;632;p74"/>
            <p:cNvCxnSpPr/>
            <p:nvPr/>
          </p:nvCxnSpPr>
          <p:spPr>
            <a:xfrm>
              <a:off x="253700" y="4138575"/>
              <a:ext cx="0" cy="570900"/>
            </a:xfrm>
            <a:prstGeom prst="straightConnector1">
              <a:avLst/>
            </a:prstGeom>
            <a:noFill/>
            <a:ln cap="flat" cmpd="sng" w="9525">
              <a:solidFill>
                <a:srgbClr val="38761D"/>
              </a:solidFill>
              <a:prstDash val="solid"/>
              <a:round/>
              <a:headEnd len="med" w="med" type="none"/>
              <a:tailEnd len="med" w="med" type="none"/>
            </a:ln>
          </p:spPr>
        </p:cxnSp>
        <p:cxnSp>
          <p:nvCxnSpPr>
            <p:cNvPr id="633" name="Google Shape;633;p74"/>
            <p:cNvCxnSpPr/>
            <p:nvPr/>
          </p:nvCxnSpPr>
          <p:spPr>
            <a:xfrm flipH="1" rot="10800000">
              <a:off x="253674" y="4708875"/>
              <a:ext cx="214200" cy="600"/>
            </a:xfrm>
            <a:prstGeom prst="straightConnector1">
              <a:avLst/>
            </a:prstGeom>
            <a:noFill/>
            <a:ln cap="flat" cmpd="sng" w="9525">
              <a:solidFill>
                <a:srgbClr val="38761D"/>
              </a:solidFill>
              <a:prstDash val="solid"/>
              <a:round/>
              <a:headEnd len="med" w="med" type="none"/>
              <a:tailEnd len="med" w="med" type="triangle"/>
            </a:ln>
          </p:spPr>
        </p:cxnSp>
      </p:grpSp>
      <p:cxnSp>
        <p:nvCxnSpPr>
          <p:cNvPr id="634" name="Google Shape;634;p74"/>
          <p:cNvCxnSpPr>
            <a:stCxn id="629" idx="1"/>
          </p:cNvCxnSpPr>
          <p:nvPr/>
        </p:nvCxnSpPr>
        <p:spPr>
          <a:xfrm>
            <a:off x="4830900" y="1818582"/>
            <a:ext cx="0" cy="0"/>
          </a:xfrm>
          <a:prstGeom prst="straightConnector1">
            <a:avLst/>
          </a:prstGeom>
          <a:noFill/>
          <a:ln cap="flat" cmpd="sng" w="9525">
            <a:solidFill>
              <a:srgbClr val="595959"/>
            </a:solidFill>
            <a:prstDash val="solid"/>
            <a:round/>
            <a:headEnd len="med" w="med" type="none"/>
            <a:tailEnd len="med" w="med" type="none"/>
          </a:ln>
        </p:spPr>
      </p:cxnSp>
      <p:cxnSp>
        <p:nvCxnSpPr>
          <p:cNvPr id="635" name="Google Shape;635;p74"/>
          <p:cNvCxnSpPr>
            <a:stCxn id="629" idx="1"/>
            <a:endCxn id="627" idx="3"/>
          </p:cNvCxnSpPr>
          <p:nvPr/>
        </p:nvCxnSpPr>
        <p:spPr>
          <a:xfrm rot="10800000">
            <a:off x="4624800" y="1818582"/>
            <a:ext cx="206100" cy="0"/>
          </a:xfrm>
          <a:prstGeom prst="straightConnector1">
            <a:avLst/>
          </a:prstGeom>
          <a:noFill/>
          <a:ln cap="flat" cmpd="sng" w="9525">
            <a:solidFill>
              <a:srgbClr val="595959"/>
            </a:solidFill>
            <a:prstDash val="dot"/>
            <a:round/>
            <a:headEnd len="med" w="med" type="triangle"/>
            <a:tailEnd len="med" w="med" type="none"/>
          </a:ln>
        </p:spPr>
      </p:cxnSp>
      <p:cxnSp>
        <p:nvCxnSpPr>
          <p:cNvPr id="636" name="Google Shape;636;p74"/>
          <p:cNvCxnSpPr>
            <a:stCxn id="623" idx="2"/>
          </p:cNvCxnSpPr>
          <p:nvPr/>
        </p:nvCxnSpPr>
        <p:spPr>
          <a:xfrm>
            <a:off x="3250252" y="2505624"/>
            <a:ext cx="0" cy="127500"/>
          </a:xfrm>
          <a:prstGeom prst="straightConnector1">
            <a:avLst/>
          </a:prstGeom>
          <a:noFill/>
          <a:ln cap="flat" cmpd="sng" w="9525">
            <a:solidFill>
              <a:srgbClr val="595959"/>
            </a:solidFill>
            <a:prstDash val="dot"/>
            <a:round/>
            <a:headEnd len="med" w="med" type="none"/>
            <a:tailEnd len="med" w="med" type="none"/>
          </a:ln>
        </p:spPr>
      </p:cxnSp>
      <p:grpSp>
        <p:nvGrpSpPr>
          <p:cNvPr id="637" name="Google Shape;637;p74"/>
          <p:cNvGrpSpPr/>
          <p:nvPr/>
        </p:nvGrpSpPr>
        <p:grpSpPr>
          <a:xfrm>
            <a:off x="2582326" y="2308970"/>
            <a:ext cx="123081" cy="2171971"/>
            <a:chOff x="245875" y="4138550"/>
            <a:chExt cx="229800" cy="570925"/>
          </a:xfrm>
        </p:grpSpPr>
        <p:cxnSp>
          <p:nvCxnSpPr>
            <p:cNvPr id="638" name="Google Shape;638;p74"/>
            <p:cNvCxnSpPr/>
            <p:nvPr/>
          </p:nvCxnSpPr>
          <p:spPr>
            <a:xfrm rot="10800000">
              <a:off x="245875" y="4138550"/>
              <a:ext cx="229800" cy="1200"/>
            </a:xfrm>
            <a:prstGeom prst="straightConnector1">
              <a:avLst/>
            </a:prstGeom>
            <a:noFill/>
            <a:ln cap="flat" cmpd="sng" w="9525">
              <a:solidFill>
                <a:srgbClr val="38761D"/>
              </a:solidFill>
              <a:prstDash val="solid"/>
              <a:round/>
              <a:headEnd len="med" w="med" type="none"/>
              <a:tailEnd len="med" w="med" type="none"/>
            </a:ln>
          </p:spPr>
        </p:cxnSp>
        <p:cxnSp>
          <p:nvCxnSpPr>
            <p:cNvPr id="639" name="Google Shape;639;p74"/>
            <p:cNvCxnSpPr/>
            <p:nvPr/>
          </p:nvCxnSpPr>
          <p:spPr>
            <a:xfrm>
              <a:off x="253700" y="4138575"/>
              <a:ext cx="0" cy="570900"/>
            </a:xfrm>
            <a:prstGeom prst="straightConnector1">
              <a:avLst/>
            </a:prstGeom>
            <a:noFill/>
            <a:ln cap="flat" cmpd="sng" w="9525">
              <a:solidFill>
                <a:srgbClr val="38761D"/>
              </a:solidFill>
              <a:prstDash val="solid"/>
              <a:round/>
              <a:headEnd len="med" w="med" type="none"/>
              <a:tailEnd len="med" w="med" type="none"/>
            </a:ln>
          </p:spPr>
        </p:cxnSp>
        <p:cxnSp>
          <p:nvCxnSpPr>
            <p:cNvPr id="640" name="Google Shape;640;p74"/>
            <p:cNvCxnSpPr/>
            <p:nvPr/>
          </p:nvCxnSpPr>
          <p:spPr>
            <a:xfrm flipH="1" rot="10800000">
              <a:off x="253674" y="4708875"/>
              <a:ext cx="214200" cy="600"/>
            </a:xfrm>
            <a:prstGeom prst="straightConnector1">
              <a:avLst/>
            </a:prstGeom>
            <a:noFill/>
            <a:ln cap="flat" cmpd="sng" w="9525">
              <a:solidFill>
                <a:srgbClr val="38761D"/>
              </a:solidFill>
              <a:prstDash val="solid"/>
              <a:round/>
              <a:headEnd len="med" w="med" type="none"/>
              <a:tailEnd len="med" w="med" type="triangle"/>
            </a:ln>
          </p:spPr>
        </p:cxnSp>
      </p:grpSp>
      <p:sp>
        <p:nvSpPr>
          <p:cNvPr id="641" name="Google Shape;641;p74"/>
          <p:cNvSpPr txBox="1"/>
          <p:nvPr/>
        </p:nvSpPr>
        <p:spPr>
          <a:xfrm>
            <a:off x="805472" y="2104237"/>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Addons</a:t>
            </a:r>
            <a:endParaRPr sz="1100">
              <a:latin typeface="Roboto"/>
              <a:ea typeface="Roboto"/>
              <a:cs typeface="Roboto"/>
              <a:sym typeface="Roboto"/>
            </a:endParaRPr>
          </a:p>
        </p:txBody>
      </p:sp>
      <p:sp>
        <p:nvSpPr>
          <p:cNvPr id="642" name="Google Shape;642;p74"/>
          <p:cNvSpPr txBox="1"/>
          <p:nvPr/>
        </p:nvSpPr>
        <p:spPr>
          <a:xfrm>
            <a:off x="805472" y="2621366"/>
            <a:ext cx="14844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Kubernetes API</a:t>
            </a:r>
            <a:endParaRPr sz="1100">
              <a:latin typeface="Roboto"/>
              <a:ea typeface="Roboto"/>
              <a:cs typeface="Roboto"/>
              <a:sym typeface="Roboto"/>
            </a:endParaRPr>
          </a:p>
        </p:txBody>
      </p:sp>
      <p:sp>
        <p:nvSpPr>
          <p:cNvPr id="643" name="Google Shape;643;p74"/>
          <p:cNvSpPr txBox="1"/>
          <p:nvPr/>
        </p:nvSpPr>
        <p:spPr>
          <a:xfrm>
            <a:off x="805472" y="3088159"/>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Bootstrapping</a:t>
            </a:r>
            <a:endParaRPr sz="1100">
              <a:latin typeface="Roboto"/>
              <a:ea typeface="Roboto"/>
              <a:cs typeface="Roboto"/>
              <a:sym typeface="Roboto"/>
            </a:endParaRPr>
          </a:p>
        </p:txBody>
      </p:sp>
      <p:sp>
        <p:nvSpPr>
          <p:cNvPr id="644" name="Google Shape;644;p74"/>
          <p:cNvSpPr txBox="1"/>
          <p:nvPr/>
        </p:nvSpPr>
        <p:spPr>
          <a:xfrm>
            <a:off x="805472" y="3608476"/>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Machines</a:t>
            </a:r>
            <a:endParaRPr sz="1100">
              <a:latin typeface="Roboto"/>
              <a:ea typeface="Roboto"/>
              <a:cs typeface="Roboto"/>
              <a:sym typeface="Roboto"/>
            </a:endParaRPr>
          </a:p>
        </p:txBody>
      </p:sp>
      <p:sp>
        <p:nvSpPr>
          <p:cNvPr id="645" name="Google Shape;645;p74"/>
          <p:cNvSpPr txBox="1"/>
          <p:nvPr/>
        </p:nvSpPr>
        <p:spPr>
          <a:xfrm>
            <a:off x="805472" y="4288348"/>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Infrastructure</a:t>
            </a:r>
            <a:endParaRPr sz="1100">
              <a:latin typeface="Roboto"/>
              <a:ea typeface="Roboto"/>
              <a:cs typeface="Roboto"/>
              <a:sym typeface="Roboto"/>
            </a:endParaRPr>
          </a:p>
        </p:txBody>
      </p:sp>
      <p:sp>
        <p:nvSpPr>
          <p:cNvPr id="646" name="Google Shape;646;p74"/>
          <p:cNvSpPr/>
          <p:nvPr/>
        </p:nvSpPr>
        <p:spPr>
          <a:xfrm>
            <a:off x="7028332" y="1617895"/>
            <a:ext cx="129900" cy="9273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 name="Google Shape;647;p74"/>
          <p:cNvSpPr/>
          <p:nvPr/>
        </p:nvSpPr>
        <p:spPr>
          <a:xfrm>
            <a:off x="7035885" y="2621366"/>
            <a:ext cx="129900" cy="8778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 name="Google Shape;648;p74"/>
          <p:cNvSpPr/>
          <p:nvPr/>
        </p:nvSpPr>
        <p:spPr>
          <a:xfrm>
            <a:off x="7028332" y="3575288"/>
            <a:ext cx="129900" cy="12834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9" name="Google Shape;649;p74"/>
          <p:cNvSpPr txBox="1"/>
          <p:nvPr/>
        </p:nvSpPr>
        <p:spPr>
          <a:xfrm>
            <a:off x="7220269" y="2859525"/>
            <a:ext cx="15393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Layer 2</a:t>
            </a:r>
            <a:endParaRPr sz="1100">
              <a:latin typeface="Roboto"/>
              <a:ea typeface="Roboto"/>
              <a:cs typeface="Roboto"/>
              <a:sym typeface="Roboto"/>
            </a:endParaRPr>
          </a:p>
          <a:p>
            <a:pPr indent="0" lvl="0" marL="0" rtl="0" algn="l">
              <a:spcBef>
                <a:spcPts val="0"/>
              </a:spcBef>
              <a:spcAft>
                <a:spcPts val="0"/>
              </a:spcAft>
              <a:buNone/>
            </a:pPr>
            <a:r>
              <a:rPr lang="sv" sz="1100">
                <a:latin typeface="Roboto"/>
                <a:ea typeface="Roboto"/>
                <a:cs typeface="Roboto"/>
                <a:sym typeface="Roboto"/>
              </a:rPr>
              <a:t>The scope of kubeadm</a:t>
            </a:r>
            <a:endParaRPr sz="1100">
              <a:latin typeface="Roboto"/>
              <a:ea typeface="Roboto"/>
              <a:cs typeface="Roboto"/>
              <a:sym typeface="Roboto"/>
            </a:endParaRPr>
          </a:p>
        </p:txBody>
      </p:sp>
      <p:sp>
        <p:nvSpPr>
          <p:cNvPr id="650" name="Google Shape;650;p74"/>
          <p:cNvSpPr txBox="1"/>
          <p:nvPr/>
        </p:nvSpPr>
        <p:spPr>
          <a:xfrm>
            <a:off x="7220271" y="1880821"/>
            <a:ext cx="7755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Layer 3</a:t>
            </a:r>
            <a:endParaRPr sz="1100">
              <a:latin typeface="Roboto"/>
              <a:ea typeface="Roboto"/>
              <a:cs typeface="Roboto"/>
              <a:sym typeface="Roboto"/>
            </a:endParaRPr>
          </a:p>
        </p:txBody>
      </p:sp>
      <p:sp>
        <p:nvSpPr>
          <p:cNvPr id="651" name="Google Shape;651;p74"/>
          <p:cNvSpPr txBox="1"/>
          <p:nvPr/>
        </p:nvSpPr>
        <p:spPr>
          <a:xfrm>
            <a:off x="7220271" y="4016286"/>
            <a:ext cx="7755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Layer 1</a:t>
            </a:r>
            <a:endParaRPr sz="11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5"/>
          <p:cNvSpPr txBox="1"/>
          <p:nvPr>
            <p:ph idx="4294967295" type="title"/>
          </p:nvPr>
        </p:nvSpPr>
        <p:spPr>
          <a:xfrm>
            <a:off x="457198" y="8717"/>
            <a:ext cx="7886700" cy="120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solidFill>
                  <a:schemeClr val="dk1"/>
                </a:solidFill>
              </a:rPr>
              <a:t>kubeadm vs kops or kubespray</a:t>
            </a:r>
            <a:endParaRPr>
              <a:solidFill>
                <a:srgbClr val="000000"/>
              </a:solidFill>
            </a:endParaRPr>
          </a:p>
        </p:txBody>
      </p:sp>
      <p:sp>
        <p:nvSpPr>
          <p:cNvPr id="657" name="Google Shape;657;p75"/>
          <p:cNvSpPr txBox="1"/>
          <p:nvPr/>
        </p:nvSpPr>
        <p:spPr>
          <a:xfrm>
            <a:off x="565650" y="1118813"/>
            <a:ext cx="8012700" cy="479400"/>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b="1" lang="sv" sz="1400">
                <a:solidFill>
                  <a:schemeClr val="dk1"/>
                </a:solidFill>
                <a:latin typeface="Roboto"/>
                <a:ea typeface="Roboto"/>
                <a:cs typeface="Roboto"/>
                <a:sym typeface="Roboto"/>
              </a:rPr>
              <a:t>Two different projects, two different scopes</a:t>
            </a:r>
            <a:endParaRPr b="1" sz="1400">
              <a:latin typeface="Roboto"/>
              <a:ea typeface="Roboto"/>
              <a:cs typeface="Roboto"/>
              <a:sym typeface="Roboto"/>
            </a:endParaRPr>
          </a:p>
        </p:txBody>
      </p:sp>
      <p:grpSp>
        <p:nvGrpSpPr>
          <p:cNvPr id="658" name="Google Shape;658;p75"/>
          <p:cNvGrpSpPr/>
          <p:nvPr/>
        </p:nvGrpSpPr>
        <p:grpSpPr>
          <a:xfrm>
            <a:off x="2705576" y="4119263"/>
            <a:ext cx="4045018" cy="739540"/>
            <a:chOff x="2408025" y="4131725"/>
            <a:chExt cx="4270500" cy="716400"/>
          </a:xfrm>
        </p:grpSpPr>
        <p:pic>
          <p:nvPicPr>
            <p:cNvPr id="659" name="Google Shape;659;p75"/>
            <p:cNvPicPr preferRelativeResize="0"/>
            <p:nvPr/>
          </p:nvPicPr>
          <p:blipFill>
            <a:blip r:embed="rId3">
              <a:alphaModFix/>
            </a:blip>
            <a:stretch>
              <a:fillRect/>
            </a:stretch>
          </p:blipFill>
          <p:spPr>
            <a:xfrm>
              <a:off x="2672391" y="4321000"/>
              <a:ext cx="366846" cy="315950"/>
            </a:xfrm>
            <a:prstGeom prst="rect">
              <a:avLst/>
            </a:prstGeom>
            <a:noFill/>
            <a:ln>
              <a:noFill/>
            </a:ln>
          </p:spPr>
        </p:pic>
        <p:pic>
          <p:nvPicPr>
            <p:cNvPr id="660" name="Google Shape;660;p75"/>
            <p:cNvPicPr preferRelativeResize="0"/>
            <p:nvPr/>
          </p:nvPicPr>
          <p:blipFill>
            <a:blip r:embed="rId4">
              <a:alphaModFix/>
            </a:blip>
            <a:stretch>
              <a:fillRect/>
            </a:stretch>
          </p:blipFill>
          <p:spPr>
            <a:xfrm>
              <a:off x="3157063" y="4360622"/>
              <a:ext cx="896500" cy="236725"/>
            </a:xfrm>
            <a:prstGeom prst="rect">
              <a:avLst/>
            </a:prstGeom>
            <a:noFill/>
            <a:ln>
              <a:noFill/>
            </a:ln>
          </p:spPr>
        </p:pic>
        <p:pic>
          <p:nvPicPr>
            <p:cNvPr id="661" name="Google Shape;661;p75"/>
            <p:cNvPicPr preferRelativeResize="0"/>
            <p:nvPr/>
          </p:nvPicPr>
          <p:blipFill>
            <a:blip r:embed="rId5">
              <a:alphaModFix/>
            </a:blip>
            <a:stretch>
              <a:fillRect/>
            </a:stretch>
          </p:blipFill>
          <p:spPr>
            <a:xfrm>
              <a:off x="4105288" y="4374871"/>
              <a:ext cx="553875" cy="208200"/>
            </a:xfrm>
            <a:prstGeom prst="rect">
              <a:avLst/>
            </a:prstGeom>
            <a:noFill/>
            <a:ln>
              <a:noFill/>
            </a:ln>
          </p:spPr>
        </p:pic>
        <p:pic>
          <p:nvPicPr>
            <p:cNvPr id="662" name="Google Shape;662;p75"/>
            <p:cNvPicPr preferRelativeResize="0"/>
            <p:nvPr/>
          </p:nvPicPr>
          <p:blipFill>
            <a:blip r:embed="rId6">
              <a:alphaModFix/>
            </a:blip>
            <a:stretch>
              <a:fillRect/>
            </a:stretch>
          </p:blipFill>
          <p:spPr>
            <a:xfrm>
              <a:off x="4780076" y="4360620"/>
              <a:ext cx="785312" cy="236725"/>
            </a:xfrm>
            <a:prstGeom prst="rect">
              <a:avLst/>
            </a:prstGeom>
            <a:noFill/>
            <a:ln>
              <a:noFill/>
            </a:ln>
          </p:spPr>
        </p:pic>
        <p:pic>
          <p:nvPicPr>
            <p:cNvPr id="663" name="Google Shape;663;p75"/>
            <p:cNvPicPr preferRelativeResize="0"/>
            <p:nvPr/>
          </p:nvPicPr>
          <p:blipFill>
            <a:blip r:embed="rId7">
              <a:alphaModFix/>
            </a:blip>
            <a:stretch>
              <a:fillRect/>
            </a:stretch>
          </p:blipFill>
          <p:spPr>
            <a:xfrm>
              <a:off x="5686313" y="4331746"/>
              <a:ext cx="785299" cy="294492"/>
            </a:xfrm>
            <a:prstGeom prst="rect">
              <a:avLst/>
            </a:prstGeom>
            <a:noFill/>
            <a:ln>
              <a:noFill/>
            </a:ln>
          </p:spPr>
        </p:pic>
        <p:sp>
          <p:nvSpPr>
            <p:cNvPr id="664" name="Google Shape;664;p75"/>
            <p:cNvSpPr/>
            <p:nvPr/>
          </p:nvSpPr>
          <p:spPr>
            <a:xfrm>
              <a:off x="2408025" y="4131725"/>
              <a:ext cx="4270500" cy="7164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sp>
        <p:nvSpPr>
          <p:cNvPr id="665" name="Google Shape;665;p75"/>
          <p:cNvSpPr/>
          <p:nvPr/>
        </p:nvSpPr>
        <p:spPr>
          <a:xfrm>
            <a:off x="2705452" y="3608450"/>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Master 1</a:t>
            </a:r>
            <a:endParaRPr sz="800">
              <a:latin typeface="Roboto"/>
              <a:ea typeface="Roboto"/>
              <a:cs typeface="Roboto"/>
              <a:sym typeface="Roboto"/>
            </a:endParaRPr>
          </a:p>
        </p:txBody>
      </p:sp>
      <p:sp>
        <p:nvSpPr>
          <p:cNvPr id="666" name="Google Shape;666;p75"/>
          <p:cNvSpPr/>
          <p:nvPr/>
        </p:nvSpPr>
        <p:spPr>
          <a:xfrm>
            <a:off x="3895070" y="3608450"/>
            <a:ext cx="1089600" cy="401400"/>
          </a:xfrm>
          <a:prstGeom prst="roundRect">
            <a:avLst>
              <a:gd fmla="val 16667" name="adj"/>
            </a:avLst>
          </a:prstGeom>
          <a:noFill/>
          <a:ln cap="flat" cmpd="sng" w="9525">
            <a:solidFill>
              <a:srgbClr val="595959"/>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Master N</a:t>
            </a:r>
            <a:endParaRPr sz="800">
              <a:latin typeface="Roboto"/>
              <a:ea typeface="Roboto"/>
              <a:cs typeface="Roboto"/>
              <a:sym typeface="Roboto"/>
            </a:endParaRPr>
          </a:p>
        </p:txBody>
      </p:sp>
      <p:sp>
        <p:nvSpPr>
          <p:cNvPr id="667" name="Google Shape;667;p75"/>
          <p:cNvSpPr/>
          <p:nvPr/>
        </p:nvSpPr>
        <p:spPr>
          <a:xfrm>
            <a:off x="5084688" y="3608450"/>
            <a:ext cx="7755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Node 1</a:t>
            </a:r>
            <a:endParaRPr sz="800">
              <a:latin typeface="Roboto"/>
              <a:ea typeface="Roboto"/>
              <a:cs typeface="Roboto"/>
              <a:sym typeface="Roboto"/>
            </a:endParaRPr>
          </a:p>
        </p:txBody>
      </p:sp>
      <p:sp>
        <p:nvSpPr>
          <p:cNvPr id="668" name="Google Shape;668;p75"/>
          <p:cNvSpPr/>
          <p:nvPr/>
        </p:nvSpPr>
        <p:spPr>
          <a:xfrm>
            <a:off x="5960327" y="3608450"/>
            <a:ext cx="7899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Node </a:t>
            </a:r>
            <a:r>
              <a:rPr i="1" lang="sv" sz="800">
                <a:latin typeface="Roboto"/>
                <a:ea typeface="Roboto"/>
                <a:cs typeface="Roboto"/>
                <a:sym typeface="Roboto"/>
              </a:rPr>
              <a:t>N</a:t>
            </a:r>
            <a:endParaRPr i="1" sz="800">
              <a:latin typeface="Roboto"/>
              <a:ea typeface="Roboto"/>
              <a:cs typeface="Roboto"/>
              <a:sym typeface="Roboto"/>
            </a:endParaRPr>
          </a:p>
        </p:txBody>
      </p:sp>
      <p:sp>
        <p:nvSpPr>
          <p:cNvPr id="669" name="Google Shape;669;p75"/>
          <p:cNvSpPr/>
          <p:nvPr/>
        </p:nvSpPr>
        <p:spPr>
          <a:xfrm>
            <a:off x="2705452" y="3097643"/>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kubeadm</a:t>
            </a:r>
            <a:endParaRPr sz="800">
              <a:latin typeface="Roboto"/>
              <a:ea typeface="Roboto"/>
              <a:cs typeface="Roboto"/>
              <a:sym typeface="Roboto"/>
            </a:endParaRPr>
          </a:p>
        </p:txBody>
      </p:sp>
      <p:sp>
        <p:nvSpPr>
          <p:cNvPr id="670" name="Google Shape;670;p75"/>
          <p:cNvSpPr/>
          <p:nvPr/>
        </p:nvSpPr>
        <p:spPr>
          <a:xfrm>
            <a:off x="3895070" y="3097643"/>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kubeadm</a:t>
            </a:r>
            <a:endParaRPr sz="800">
              <a:latin typeface="Roboto"/>
              <a:ea typeface="Roboto"/>
              <a:cs typeface="Roboto"/>
              <a:sym typeface="Roboto"/>
            </a:endParaRPr>
          </a:p>
        </p:txBody>
      </p:sp>
      <p:sp>
        <p:nvSpPr>
          <p:cNvPr id="671" name="Google Shape;671;p75"/>
          <p:cNvSpPr/>
          <p:nvPr/>
        </p:nvSpPr>
        <p:spPr>
          <a:xfrm>
            <a:off x="5084688" y="3097643"/>
            <a:ext cx="7755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kubeadm</a:t>
            </a:r>
            <a:endParaRPr sz="800">
              <a:latin typeface="Roboto"/>
              <a:ea typeface="Roboto"/>
              <a:cs typeface="Roboto"/>
              <a:sym typeface="Roboto"/>
            </a:endParaRPr>
          </a:p>
        </p:txBody>
      </p:sp>
      <p:sp>
        <p:nvSpPr>
          <p:cNvPr id="672" name="Google Shape;672;p75"/>
          <p:cNvSpPr/>
          <p:nvPr/>
        </p:nvSpPr>
        <p:spPr>
          <a:xfrm>
            <a:off x="5960327" y="3097643"/>
            <a:ext cx="7899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kubeadm</a:t>
            </a:r>
            <a:endParaRPr sz="800">
              <a:latin typeface="Roboto"/>
              <a:ea typeface="Roboto"/>
              <a:cs typeface="Roboto"/>
              <a:sym typeface="Roboto"/>
            </a:endParaRPr>
          </a:p>
        </p:txBody>
      </p:sp>
      <p:cxnSp>
        <p:nvCxnSpPr>
          <p:cNvPr id="673" name="Google Shape;673;p75"/>
          <p:cNvCxnSpPr>
            <a:endCxn id="666" idx="1"/>
          </p:cNvCxnSpPr>
          <p:nvPr/>
        </p:nvCxnSpPr>
        <p:spPr>
          <a:xfrm>
            <a:off x="3794570" y="3809150"/>
            <a:ext cx="100500" cy="0"/>
          </a:xfrm>
          <a:prstGeom prst="straightConnector1">
            <a:avLst/>
          </a:prstGeom>
          <a:noFill/>
          <a:ln cap="flat" cmpd="sng" w="9525">
            <a:solidFill>
              <a:srgbClr val="595959"/>
            </a:solidFill>
            <a:prstDash val="dot"/>
            <a:round/>
            <a:headEnd len="med" w="med" type="none"/>
            <a:tailEnd len="med" w="med" type="none"/>
          </a:ln>
        </p:spPr>
      </p:cxnSp>
      <p:cxnSp>
        <p:nvCxnSpPr>
          <p:cNvPr id="674" name="Google Shape;674;p75"/>
          <p:cNvCxnSpPr>
            <a:stCxn id="667" idx="3"/>
            <a:endCxn id="668" idx="1"/>
          </p:cNvCxnSpPr>
          <p:nvPr/>
        </p:nvCxnSpPr>
        <p:spPr>
          <a:xfrm>
            <a:off x="5860188" y="3809150"/>
            <a:ext cx="100200" cy="0"/>
          </a:xfrm>
          <a:prstGeom prst="straightConnector1">
            <a:avLst/>
          </a:prstGeom>
          <a:noFill/>
          <a:ln cap="flat" cmpd="sng" w="9525">
            <a:solidFill>
              <a:srgbClr val="595959"/>
            </a:solidFill>
            <a:prstDash val="dot"/>
            <a:round/>
            <a:headEnd len="med" w="med" type="none"/>
            <a:tailEnd len="med" w="med" type="none"/>
          </a:ln>
        </p:spPr>
      </p:cxnSp>
      <p:sp>
        <p:nvSpPr>
          <p:cNvPr id="675" name="Google Shape;675;p75"/>
          <p:cNvSpPr/>
          <p:nvPr/>
        </p:nvSpPr>
        <p:spPr>
          <a:xfrm>
            <a:off x="2705452" y="2635760"/>
            <a:ext cx="4044900" cy="352200"/>
          </a:xfrm>
          <a:prstGeom prst="roundRect">
            <a:avLst>
              <a:gd fmla="val 16667" name="adj"/>
            </a:avLst>
          </a:prstGeom>
          <a:solidFill>
            <a:srgbClr val="238AD0"/>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solidFill>
                <a:srgbClr val="FFFFFF"/>
              </a:solidFill>
            </a:endParaRPr>
          </a:p>
        </p:txBody>
      </p:sp>
      <p:grpSp>
        <p:nvGrpSpPr>
          <p:cNvPr id="676" name="Google Shape;676;p75"/>
          <p:cNvGrpSpPr/>
          <p:nvPr/>
        </p:nvGrpSpPr>
        <p:grpSpPr>
          <a:xfrm>
            <a:off x="3813955" y="2658202"/>
            <a:ext cx="1882634" cy="307577"/>
            <a:chOff x="3186522" y="2622729"/>
            <a:chExt cx="1987578" cy="297953"/>
          </a:xfrm>
        </p:grpSpPr>
        <p:pic>
          <p:nvPicPr>
            <p:cNvPr id="677" name="Google Shape;677;p75"/>
            <p:cNvPicPr preferRelativeResize="0"/>
            <p:nvPr/>
          </p:nvPicPr>
          <p:blipFill>
            <a:blip r:embed="rId8">
              <a:alphaModFix/>
            </a:blip>
            <a:stretch>
              <a:fillRect/>
            </a:stretch>
          </p:blipFill>
          <p:spPr>
            <a:xfrm>
              <a:off x="3558136" y="2652027"/>
              <a:ext cx="1615964" cy="239350"/>
            </a:xfrm>
            <a:prstGeom prst="rect">
              <a:avLst/>
            </a:prstGeom>
            <a:noFill/>
            <a:ln>
              <a:noFill/>
            </a:ln>
          </p:spPr>
        </p:pic>
        <p:pic>
          <p:nvPicPr>
            <p:cNvPr id="678" name="Google Shape;678;p75"/>
            <p:cNvPicPr preferRelativeResize="0"/>
            <p:nvPr/>
          </p:nvPicPr>
          <p:blipFill>
            <a:blip r:embed="rId9">
              <a:alphaModFix/>
            </a:blip>
            <a:stretch>
              <a:fillRect/>
            </a:stretch>
          </p:blipFill>
          <p:spPr>
            <a:xfrm>
              <a:off x="3186522" y="2622729"/>
              <a:ext cx="307080" cy="297953"/>
            </a:xfrm>
            <a:prstGeom prst="rect">
              <a:avLst/>
            </a:prstGeom>
            <a:noFill/>
            <a:ln>
              <a:noFill/>
            </a:ln>
          </p:spPr>
        </p:pic>
      </p:grpSp>
      <p:cxnSp>
        <p:nvCxnSpPr>
          <p:cNvPr id="679" name="Google Shape;679;p75"/>
          <p:cNvCxnSpPr/>
          <p:nvPr/>
        </p:nvCxnSpPr>
        <p:spPr>
          <a:xfrm>
            <a:off x="877645" y="3554952"/>
            <a:ext cx="5872800" cy="0"/>
          </a:xfrm>
          <a:prstGeom prst="straightConnector1">
            <a:avLst/>
          </a:prstGeom>
          <a:noFill/>
          <a:ln cap="flat" cmpd="sng" w="9525">
            <a:solidFill>
              <a:srgbClr val="595959"/>
            </a:solidFill>
            <a:prstDash val="dot"/>
            <a:round/>
            <a:headEnd len="med" w="med" type="none"/>
            <a:tailEnd len="med" w="med" type="none"/>
          </a:ln>
        </p:spPr>
      </p:cxnSp>
      <p:cxnSp>
        <p:nvCxnSpPr>
          <p:cNvPr id="680" name="Google Shape;680;p75"/>
          <p:cNvCxnSpPr/>
          <p:nvPr/>
        </p:nvCxnSpPr>
        <p:spPr>
          <a:xfrm>
            <a:off x="877645" y="2583352"/>
            <a:ext cx="5872800" cy="0"/>
          </a:xfrm>
          <a:prstGeom prst="straightConnector1">
            <a:avLst/>
          </a:prstGeom>
          <a:noFill/>
          <a:ln cap="flat" cmpd="sng" w="9525">
            <a:solidFill>
              <a:srgbClr val="595959"/>
            </a:solidFill>
            <a:prstDash val="dot"/>
            <a:round/>
            <a:headEnd len="med" w="med" type="none"/>
            <a:tailEnd len="med" w="med" type="none"/>
          </a:ln>
        </p:spPr>
      </p:cxnSp>
      <p:sp>
        <p:nvSpPr>
          <p:cNvPr id="681" name="Google Shape;681;p75"/>
          <p:cNvSpPr/>
          <p:nvPr/>
        </p:nvSpPr>
        <p:spPr>
          <a:xfrm>
            <a:off x="2705452" y="2104224"/>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Cloud Provider</a:t>
            </a:r>
            <a:endParaRPr sz="800">
              <a:latin typeface="Roboto"/>
              <a:ea typeface="Roboto"/>
              <a:cs typeface="Roboto"/>
              <a:sym typeface="Roboto"/>
            </a:endParaRPr>
          </a:p>
        </p:txBody>
      </p:sp>
      <p:sp>
        <p:nvSpPr>
          <p:cNvPr id="682" name="Google Shape;682;p75"/>
          <p:cNvSpPr/>
          <p:nvPr/>
        </p:nvSpPr>
        <p:spPr>
          <a:xfrm>
            <a:off x="3895070" y="2104224"/>
            <a:ext cx="10896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Load Balancers</a:t>
            </a:r>
            <a:endParaRPr sz="800">
              <a:latin typeface="Roboto"/>
              <a:ea typeface="Roboto"/>
              <a:cs typeface="Roboto"/>
              <a:sym typeface="Roboto"/>
            </a:endParaRPr>
          </a:p>
        </p:txBody>
      </p:sp>
      <p:sp>
        <p:nvSpPr>
          <p:cNvPr id="683" name="Google Shape;683;p75"/>
          <p:cNvSpPr/>
          <p:nvPr/>
        </p:nvSpPr>
        <p:spPr>
          <a:xfrm>
            <a:off x="5084688" y="2104224"/>
            <a:ext cx="7755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700">
                <a:latin typeface="Roboto"/>
                <a:ea typeface="Roboto"/>
                <a:cs typeface="Roboto"/>
                <a:sym typeface="Roboto"/>
              </a:rPr>
              <a:t>Monitoring</a:t>
            </a:r>
            <a:endParaRPr sz="700">
              <a:latin typeface="Roboto"/>
              <a:ea typeface="Roboto"/>
              <a:cs typeface="Roboto"/>
              <a:sym typeface="Roboto"/>
            </a:endParaRPr>
          </a:p>
        </p:txBody>
      </p:sp>
      <p:sp>
        <p:nvSpPr>
          <p:cNvPr id="684" name="Google Shape;684;p75"/>
          <p:cNvSpPr/>
          <p:nvPr/>
        </p:nvSpPr>
        <p:spPr>
          <a:xfrm>
            <a:off x="5960327" y="2104224"/>
            <a:ext cx="7899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700">
                <a:latin typeface="Roboto"/>
                <a:ea typeface="Roboto"/>
                <a:cs typeface="Roboto"/>
                <a:sym typeface="Roboto"/>
              </a:rPr>
              <a:t>Logging</a:t>
            </a:r>
            <a:endParaRPr sz="700">
              <a:latin typeface="Roboto"/>
              <a:ea typeface="Roboto"/>
              <a:cs typeface="Roboto"/>
              <a:sym typeface="Roboto"/>
            </a:endParaRPr>
          </a:p>
        </p:txBody>
      </p:sp>
      <p:sp>
        <p:nvSpPr>
          <p:cNvPr id="685" name="Google Shape;685;p75"/>
          <p:cNvSpPr/>
          <p:nvPr/>
        </p:nvSpPr>
        <p:spPr>
          <a:xfrm>
            <a:off x="2705404" y="1617882"/>
            <a:ext cx="1919400" cy="401400"/>
          </a:xfrm>
          <a:prstGeom prst="roundRect">
            <a:avLst>
              <a:gd fmla="val 16667" name="adj"/>
            </a:avLst>
          </a:prstGeom>
          <a:noFill/>
          <a:ln cap="flat" cmpd="sng" w="9525">
            <a:solidFill>
              <a:srgbClr val="595959"/>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Cluster API Spec</a:t>
            </a:r>
            <a:endParaRPr sz="800">
              <a:latin typeface="Roboto"/>
              <a:ea typeface="Roboto"/>
              <a:cs typeface="Roboto"/>
              <a:sym typeface="Roboto"/>
            </a:endParaRPr>
          </a:p>
        </p:txBody>
      </p:sp>
      <p:sp>
        <p:nvSpPr>
          <p:cNvPr id="686" name="Google Shape;686;p75"/>
          <p:cNvSpPr txBox="1"/>
          <p:nvPr/>
        </p:nvSpPr>
        <p:spPr>
          <a:xfrm>
            <a:off x="805472" y="1610682"/>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Cluster API</a:t>
            </a:r>
            <a:endParaRPr sz="1100">
              <a:latin typeface="Roboto"/>
              <a:ea typeface="Roboto"/>
              <a:cs typeface="Roboto"/>
              <a:sym typeface="Roboto"/>
            </a:endParaRPr>
          </a:p>
        </p:txBody>
      </p:sp>
      <p:sp>
        <p:nvSpPr>
          <p:cNvPr id="687" name="Google Shape;687;p75"/>
          <p:cNvSpPr/>
          <p:nvPr/>
        </p:nvSpPr>
        <p:spPr>
          <a:xfrm>
            <a:off x="4830900" y="1617882"/>
            <a:ext cx="1919400" cy="401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Cluster API Implementation</a:t>
            </a:r>
            <a:endParaRPr sz="800">
              <a:latin typeface="Roboto"/>
              <a:ea typeface="Roboto"/>
              <a:cs typeface="Roboto"/>
              <a:sym typeface="Roboto"/>
            </a:endParaRPr>
          </a:p>
        </p:txBody>
      </p:sp>
      <p:grpSp>
        <p:nvGrpSpPr>
          <p:cNvPr id="688" name="Google Shape;688;p75"/>
          <p:cNvGrpSpPr/>
          <p:nvPr/>
        </p:nvGrpSpPr>
        <p:grpSpPr>
          <a:xfrm flipH="1">
            <a:off x="6750345" y="1840987"/>
            <a:ext cx="130021" cy="2646353"/>
            <a:chOff x="245875" y="4138550"/>
            <a:chExt cx="229800" cy="570925"/>
          </a:xfrm>
        </p:grpSpPr>
        <p:cxnSp>
          <p:nvCxnSpPr>
            <p:cNvPr id="689" name="Google Shape;689;p75"/>
            <p:cNvCxnSpPr/>
            <p:nvPr/>
          </p:nvCxnSpPr>
          <p:spPr>
            <a:xfrm rot="10800000">
              <a:off x="245875" y="4138550"/>
              <a:ext cx="229800" cy="1200"/>
            </a:xfrm>
            <a:prstGeom prst="straightConnector1">
              <a:avLst/>
            </a:prstGeom>
            <a:noFill/>
            <a:ln cap="flat" cmpd="sng" w="9525">
              <a:solidFill>
                <a:srgbClr val="38761D"/>
              </a:solidFill>
              <a:prstDash val="solid"/>
              <a:round/>
              <a:headEnd len="med" w="med" type="none"/>
              <a:tailEnd len="med" w="med" type="none"/>
            </a:ln>
          </p:spPr>
        </p:cxnSp>
        <p:cxnSp>
          <p:nvCxnSpPr>
            <p:cNvPr id="690" name="Google Shape;690;p75"/>
            <p:cNvCxnSpPr/>
            <p:nvPr/>
          </p:nvCxnSpPr>
          <p:spPr>
            <a:xfrm>
              <a:off x="253700" y="4138575"/>
              <a:ext cx="0" cy="570900"/>
            </a:xfrm>
            <a:prstGeom prst="straightConnector1">
              <a:avLst/>
            </a:prstGeom>
            <a:noFill/>
            <a:ln cap="flat" cmpd="sng" w="9525">
              <a:solidFill>
                <a:srgbClr val="38761D"/>
              </a:solidFill>
              <a:prstDash val="solid"/>
              <a:round/>
              <a:headEnd len="med" w="med" type="none"/>
              <a:tailEnd len="med" w="med" type="none"/>
            </a:ln>
          </p:spPr>
        </p:cxnSp>
        <p:cxnSp>
          <p:nvCxnSpPr>
            <p:cNvPr id="691" name="Google Shape;691;p75"/>
            <p:cNvCxnSpPr/>
            <p:nvPr/>
          </p:nvCxnSpPr>
          <p:spPr>
            <a:xfrm flipH="1" rot="10800000">
              <a:off x="253674" y="4708875"/>
              <a:ext cx="214200" cy="600"/>
            </a:xfrm>
            <a:prstGeom prst="straightConnector1">
              <a:avLst/>
            </a:prstGeom>
            <a:noFill/>
            <a:ln cap="flat" cmpd="sng" w="9525">
              <a:solidFill>
                <a:srgbClr val="38761D"/>
              </a:solidFill>
              <a:prstDash val="solid"/>
              <a:round/>
              <a:headEnd len="med" w="med" type="none"/>
              <a:tailEnd len="med" w="med" type="triangle"/>
            </a:ln>
          </p:spPr>
        </p:cxnSp>
      </p:grpSp>
      <p:cxnSp>
        <p:nvCxnSpPr>
          <p:cNvPr id="692" name="Google Shape;692;p75"/>
          <p:cNvCxnSpPr>
            <a:stCxn id="687" idx="1"/>
          </p:cNvCxnSpPr>
          <p:nvPr/>
        </p:nvCxnSpPr>
        <p:spPr>
          <a:xfrm>
            <a:off x="4830900" y="1818582"/>
            <a:ext cx="0" cy="0"/>
          </a:xfrm>
          <a:prstGeom prst="straightConnector1">
            <a:avLst/>
          </a:prstGeom>
          <a:noFill/>
          <a:ln cap="flat" cmpd="sng" w="9525">
            <a:solidFill>
              <a:srgbClr val="595959"/>
            </a:solidFill>
            <a:prstDash val="solid"/>
            <a:round/>
            <a:headEnd len="med" w="med" type="none"/>
            <a:tailEnd len="med" w="med" type="none"/>
          </a:ln>
        </p:spPr>
      </p:cxnSp>
      <p:cxnSp>
        <p:nvCxnSpPr>
          <p:cNvPr id="693" name="Google Shape;693;p75"/>
          <p:cNvCxnSpPr>
            <a:stCxn id="687" idx="1"/>
            <a:endCxn id="685" idx="3"/>
          </p:cNvCxnSpPr>
          <p:nvPr/>
        </p:nvCxnSpPr>
        <p:spPr>
          <a:xfrm rot="10800000">
            <a:off x="4624800" y="1818582"/>
            <a:ext cx="206100" cy="0"/>
          </a:xfrm>
          <a:prstGeom prst="straightConnector1">
            <a:avLst/>
          </a:prstGeom>
          <a:noFill/>
          <a:ln cap="flat" cmpd="sng" w="9525">
            <a:solidFill>
              <a:srgbClr val="595959"/>
            </a:solidFill>
            <a:prstDash val="dot"/>
            <a:round/>
            <a:headEnd len="med" w="med" type="triangle"/>
            <a:tailEnd len="med" w="med" type="none"/>
          </a:ln>
        </p:spPr>
      </p:cxnSp>
      <p:cxnSp>
        <p:nvCxnSpPr>
          <p:cNvPr id="694" name="Google Shape;694;p75"/>
          <p:cNvCxnSpPr>
            <a:stCxn id="681" idx="2"/>
          </p:cNvCxnSpPr>
          <p:nvPr/>
        </p:nvCxnSpPr>
        <p:spPr>
          <a:xfrm>
            <a:off x="3250252" y="2505624"/>
            <a:ext cx="0" cy="127500"/>
          </a:xfrm>
          <a:prstGeom prst="straightConnector1">
            <a:avLst/>
          </a:prstGeom>
          <a:noFill/>
          <a:ln cap="flat" cmpd="sng" w="9525">
            <a:solidFill>
              <a:srgbClr val="595959"/>
            </a:solidFill>
            <a:prstDash val="dot"/>
            <a:round/>
            <a:headEnd len="med" w="med" type="none"/>
            <a:tailEnd len="med" w="med" type="none"/>
          </a:ln>
        </p:spPr>
      </p:cxnSp>
      <p:grpSp>
        <p:nvGrpSpPr>
          <p:cNvPr id="695" name="Google Shape;695;p75"/>
          <p:cNvGrpSpPr/>
          <p:nvPr/>
        </p:nvGrpSpPr>
        <p:grpSpPr>
          <a:xfrm>
            <a:off x="2582326" y="2308970"/>
            <a:ext cx="123081" cy="2171971"/>
            <a:chOff x="245875" y="4138550"/>
            <a:chExt cx="229800" cy="570925"/>
          </a:xfrm>
        </p:grpSpPr>
        <p:cxnSp>
          <p:nvCxnSpPr>
            <p:cNvPr id="696" name="Google Shape;696;p75"/>
            <p:cNvCxnSpPr/>
            <p:nvPr/>
          </p:nvCxnSpPr>
          <p:spPr>
            <a:xfrm rot="10800000">
              <a:off x="245875" y="4138550"/>
              <a:ext cx="229800" cy="1200"/>
            </a:xfrm>
            <a:prstGeom prst="straightConnector1">
              <a:avLst/>
            </a:prstGeom>
            <a:noFill/>
            <a:ln cap="flat" cmpd="sng" w="9525">
              <a:solidFill>
                <a:srgbClr val="38761D"/>
              </a:solidFill>
              <a:prstDash val="solid"/>
              <a:round/>
              <a:headEnd len="med" w="med" type="none"/>
              <a:tailEnd len="med" w="med" type="none"/>
            </a:ln>
          </p:spPr>
        </p:cxnSp>
        <p:cxnSp>
          <p:nvCxnSpPr>
            <p:cNvPr id="697" name="Google Shape;697;p75"/>
            <p:cNvCxnSpPr/>
            <p:nvPr/>
          </p:nvCxnSpPr>
          <p:spPr>
            <a:xfrm>
              <a:off x="253700" y="4138575"/>
              <a:ext cx="0" cy="570900"/>
            </a:xfrm>
            <a:prstGeom prst="straightConnector1">
              <a:avLst/>
            </a:prstGeom>
            <a:noFill/>
            <a:ln cap="flat" cmpd="sng" w="9525">
              <a:solidFill>
                <a:srgbClr val="38761D"/>
              </a:solidFill>
              <a:prstDash val="solid"/>
              <a:round/>
              <a:headEnd len="med" w="med" type="none"/>
              <a:tailEnd len="med" w="med" type="none"/>
            </a:ln>
          </p:spPr>
        </p:cxnSp>
        <p:cxnSp>
          <p:nvCxnSpPr>
            <p:cNvPr id="698" name="Google Shape;698;p75"/>
            <p:cNvCxnSpPr/>
            <p:nvPr/>
          </p:nvCxnSpPr>
          <p:spPr>
            <a:xfrm flipH="1" rot="10800000">
              <a:off x="253674" y="4708875"/>
              <a:ext cx="214200" cy="600"/>
            </a:xfrm>
            <a:prstGeom prst="straightConnector1">
              <a:avLst/>
            </a:prstGeom>
            <a:noFill/>
            <a:ln cap="flat" cmpd="sng" w="9525">
              <a:solidFill>
                <a:srgbClr val="38761D"/>
              </a:solidFill>
              <a:prstDash val="solid"/>
              <a:round/>
              <a:headEnd len="med" w="med" type="none"/>
              <a:tailEnd len="med" w="med" type="triangle"/>
            </a:ln>
          </p:spPr>
        </p:cxnSp>
      </p:grpSp>
      <p:sp>
        <p:nvSpPr>
          <p:cNvPr id="699" name="Google Shape;699;p75"/>
          <p:cNvSpPr txBox="1"/>
          <p:nvPr/>
        </p:nvSpPr>
        <p:spPr>
          <a:xfrm>
            <a:off x="805472" y="2104237"/>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Addons</a:t>
            </a:r>
            <a:endParaRPr sz="1100">
              <a:latin typeface="Roboto"/>
              <a:ea typeface="Roboto"/>
              <a:cs typeface="Roboto"/>
              <a:sym typeface="Roboto"/>
            </a:endParaRPr>
          </a:p>
        </p:txBody>
      </p:sp>
      <p:sp>
        <p:nvSpPr>
          <p:cNvPr id="700" name="Google Shape;700;p75"/>
          <p:cNvSpPr txBox="1"/>
          <p:nvPr/>
        </p:nvSpPr>
        <p:spPr>
          <a:xfrm>
            <a:off x="805472" y="2621366"/>
            <a:ext cx="14844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Kubernetes API</a:t>
            </a:r>
            <a:endParaRPr sz="1100">
              <a:latin typeface="Roboto"/>
              <a:ea typeface="Roboto"/>
              <a:cs typeface="Roboto"/>
              <a:sym typeface="Roboto"/>
            </a:endParaRPr>
          </a:p>
        </p:txBody>
      </p:sp>
      <p:sp>
        <p:nvSpPr>
          <p:cNvPr id="701" name="Google Shape;701;p75"/>
          <p:cNvSpPr txBox="1"/>
          <p:nvPr/>
        </p:nvSpPr>
        <p:spPr>
          <a:xfrm>
            <a:off x="805472" y="3088159"/>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Bootstrapping</a:t>
            </a:r>
            <a:endParaRPr sz="1100">
              <a:latin typeface="Roboto"/>
              <a:ea typeface="Roboto"/>
              <a:cs typeface="Roboto"/>
              <a:sym typeface="Roboto"/>
            </a:endParaRPr>
          </a:p>
        </p:txBody>
      </p:sp>
      <p:sp>
        <p:nvSpPr>
          <p:cNvPr id="702" name="Google Shape;702;p75"/>
          <p:cNvSpPr txBox="1"/>
          <p:nvPr/>
        </p:nvSpPr>
        <p:spPr>
          <a:xfrm>
            <a:off x="805472" y="3608476"/>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Machines</a:t>
            </a:r>
            <a:endParaRPr sz="1100">
              <a:latin typeface="Roboto"/>
              <a:ea typeface="Roboto"/>
              <a:cs typeface="Roboto"/>
              <a:sym typeface="Roboto"/>
            </a:endParaRPr>
          </a:p>
        </p:txBody>
      </p:sp>
      <p:sp>
        <p:nvSpPr>
          <p:cNvPr id="703" name="Google Shape;703;p75"/>
          <p:cNvSpPr txBox="1"/>
          <p:nvPr/>
        </p:nvSpPr>
        <p:spPr>
          <a:xfrm>
            <a:off x="805472" y="4288348"/>
            <a:ext cx="1431000" cy="40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sv" sz="1100">
                <a:latin typeface="Roboto"/>
                <a:ea typeface="Roboto"/>
                <a:cs typeface="Roboto"/>
                <a:sym typeface="Roboto"/>
              </a:rPr>
              <a:t>Infrastructure</a:t>
            </a:r>
            <a:endParaRPr sz="1100">
              <a:latin typeface="Roboto"/>
              <a:ea typeface="Roboto"/>
              <a:cs typeface="Roboto"/>
              <a:sym typeface="Roboto"/>
            </a:endParaRPr>
          </a:p>
        </p:txBody>
      </p:sp>
      <p:grpSp>
        <p:nvGrpSpPr>
          <p:cNvPr id="704" name="Google Shape;704;p75"/>
          <p:cNvGrpSpPr/>
          <p:nvPr/>
        </p:nvGrpSpPr>
        <p:grpSpPr>
          <a:xfrm>
            <a:off x="2359350" y="1410980"/>
            <a:ext cx="4749742" cy="3532256"/>
            <a:chOff x="1966425" y="1341250"/>
            <a:chExt cx="5083200" cy="3486238"/>
          </a:xfrm>
        </p:grpSpPr>
        <p:sp>
          <p:nvSpPr>
            <p:cNvPr id="705" name="Google Shape;705;p75"/>
            <p:cNvSpPr/>
            <p:nvPr/>
          </p:nvSpPr>
          <p:spPr>
            <a:xfrm>
              <a:off x="1966425" y="1397588"/>
              <a:ext cx="5083200" cy="3429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t/>
              </a:r>
              <a:endParaRPr sz="800">
                <a:solidFill>
                  <a:srgbClr val="666666"/>
                </a:solidFill>
                <a:latin typeface="Roboto"/>
                <a:ea typeface="Roboto"/>
                <a:cs typeface="Roboto"/>
                <a:sym typeface="Roboto"/>
              </a:endParaRPr>
            </a:p>
          </p:txBody>
        </p:sp>
        <p:sp>
          <p:nvSpPr>
            <p:cNvPr id="706" name="Google Shape;706;p75"/>
            <p:cNvSpPr txBox="1"/>
            <p:nvPr/>
          </p:nvSpPr>
          <p:spPr>
            <a:xfrm>
              <a:off x="4292525" y="1341250"/>
              <a:ext cx="501600" cy="34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sv" sz="800">
                  <a:latin typeface="Roboto"/>
                  <a:ea typeface="Roboto"/>
                  <a:cs typeface="Roboto"/>
                  <a:sym typeface="Roboto"/>
                </a:rPr>
                <a:t>kops</a:t>
              </a:r>
              <a:endParaRPr sz="800">
                <a:latin typeface="Roboto"/>
                <a:ea typeface="Roboto"/>
                <a:cs typeface="Roboto"/>
                <a:sym typeface="Robo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6"/>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kube-apiserver, the heart of the cluster</a:t>
            </a:r>
            <a:endParaRPr/>
          </a:p>
        </p:txBody>
      </p:sp>
      <p:sp>
        <p:nvSpPr>
          <p:cNvPr id="712" name="Google Shape;712;p76"/>
          <p:cNvSpPr txBox="1"/>
          <p:nvPr>
            <p:ph idx="1" type="body"/>
          </p:nvPr>
        </p:nvSpPr>
        <p:spPr>
          <a:xfrm>
            <a:off x="311700" y="1000075"/>
            <a:ext cx="8520600" cy="4143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Provides a forward facing REST interface into the Kubernetes control plane and datastore.  </a:t>
            </a:r>
            <a:endParaRPr sz="2400"/>
          </a:p>
          <a:p>
            <a:pPr indent="-381000" lvl="0" marL="457200" rtl="0" algn="l">
              <a:spcBef>
                <a:spcPts val="1000"/>
              </a:spcBef>
              <a:spcAft>
                <a:spcPts val="0"/>
              </a:spcAft>
              <a:buSzPts val="2400"/>
              <a:buChar char="●"/>
            </a:pPr>
            <a:r>
              <a:rPr lang="sv" sz="2400"/>
              <a:t>All clients and other applications interact with </a:t>
            </a:r>
            <a:r>
              <a:rPr lang="sv"/>
              <a:t>K</a:t>
            </a:r>
            <a:r>
              <a:rPr lang="sv" sz="2400"/>
              <a:t>ubernetes </a:t>
            </a:r>
            <a:r>
              <a:rPr b="1" lang="sv" sz="2400"/>
              <a:t>strictly</a:t>
            </a:r>
            <a:r>
              <a:rPr lang="sv" sz="2400"/>
              <a:t> through the API Server.</a:t>
            </a:r>
            <a:endParaRPr sz="2400"/>
          </a:p>
          <a:p>
            <a:pPr indent="-381000" lvl="0" marL="457200" rtl="0" algn="l">
              <a:spcBef>
                <a:spcPts val="1000"/>
              </a:spcBef>
              <a:spcAft>
                <a:spcPts val="1000"/>
              </a:spcAft>
              <a:buSzPts val="2400"/>
              <a:buChar char="●"/>
            </a:pPr>
            <a:r>
              <a:rPr lang="sv"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7"/>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etcd, the key-value datastore</a:t>
            </a:r>
            <a:endParaRPr/>
          </a:p>
        </p:txBody>
      </p:sp>
      <p:sp>
        <p:nvSpPr>
          <p:cNvPr id="718" name="Google Shape;718;p77"/>
          <p:cNvSpPr txBox="1"/>
          <p:nvPr>
            <p:ph idx="1" type="body"/>
          </p:nvPr>
        </p:nvSpPr>
        <p:spPr>
          <a:xfrm>
            <a:off x="311700" y="1152475"/>
            <a:ext cx="8520600" cy="381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etcd acts as the cluster datastore.</a:t>
            </a:r>
            <a:endParaRPr sz="2400"/>
          </a:p>
          <a:p>
            <a:pPr indent="-381000" lvl="0" marL="457200" rtl="0" algn="l">
              <a:spcBef>
                <a:spcPts val="1000"/>
              </a:spcBef>
              <a:spcAft>
                <a:spcPts val="0"/>
              </a:spcAft>
              <a:buSzPts val="2400"/>
              <a:buChar char="●"/>
            </a:pPr>
            <a:r>
              <a:rPr lang="sv" sz="2400"/>
              <a:t>A standalone incubating CNCF project</a:t>
            </a:r>
            <a:endParaRPr sz="2400"/>
          </a:p>
          <a:p>
            <a:pPr indent="-381000" lvl="0" marL="457200" rtl="0" algn="l">
              <a:spcBef>
                <a:spcPts val="1000"/>
              </a:spcBef>
              <a:spcAft>
                <a:spcPts val="0"/>
              </a:spcAft>
              <a:buSzPts val="2400"/>
              <a:buChar char="●"/>
            </a:pPr>
            <a:r>
              <a:rPr lang="sv" sz="2400"/>
              <a:t>Purpose in relation to Kubernetes is to provide a strong, consistent and highly available key-value store for persisting all cluster state.</a:t>
            </a:r>
            <a:endParaRPr sz="2400"/>
          </a:p>
          <a:p>
            <a:pPr indent="-381000" lvl="0" marL="457200" rtl="0" algn="l">
              <a:spcBef>
                <a:spcPts val="1000"/>
              </a:spcBef>
              <a:spcAft>
                <a:spcPts val="0"/>
              </a:spcAft>
              <a:buSzPts val="2400"/>
              <a:buChar char="●"/>
            </a:pPr>
            <a:r>
              <a:rPr lang="sv" sz="2400">
                <a:solidFill>
                  <a:schemeClr val="dk1"/>
                </a:solidFill>
              </a:rPr>
              <a:t>Uses </a:t>
            </a:r>
            <a:r>
              <a:rPr i="1" lang="sv" sz="2400">
                <a:solidFill>
                  <a:schemeClr val="dk1"/>
                </a:solidFill>
              </a:rPr>
              <a:t>“</a:t>
            </a:r>
            <a:r>
              <a:rPr i="1" lang="sv" sz="2400" u="sng">
                <a:solidFill>
                  <a:schemeClr val="hlink"/>
                </a:solidFill>
                <a:hlinkClick r:id="rId3"/>
              </a:rPr>
              <a:t>Raft Consensus</a:t>
            </a:r>
            <a:r>
              <a:rPr i="1" lang="sv" sz="2400">
                <a:solidFill>
                  <a:schemeClr val="dk1"/>
                </a:solidFill>
              </a:rPr>
              <a:t>” </a:t>
            </a:r>
            <a:r>
              <a:rPr lang="sv" sz="2400">
                <a:solidFill>
                  <a:schemeClr val="dk1"/>
                </a:solidFill>
              </a:rPr>
              <a:t>among a quorum of systems to create a fault-tolerant </a:t>
            </a:r>
            <a:br>
              <a:rPr lang="sv" sz="2400">
                <a:solidFill>
                  <a:schemeClr val="dk1"/>
                </a:solidFill>
              </a:rPr>
            </a:br>
            <a:r>
              <a:rPr lang="sv" sz="2400">
                <a:solidFill>
                  <a:schemeClr val="dk1"/>
                </a:solidFill>
              </a:rPr>
              <a:t>consistent </a:t>
            </a:r>
            <a:r>
              <a:rPr i="1" lang="sv" sz="2400">
                <a:solidFill>
                  <a:schemeClr val="dk1"/>
                </a:solidFill>
              </a:rPr>
              <a:t>“view”</a:t>
            </a:r>
            <a:r>
              <a:rPr lang="sv" sz="2400">
                <a:solidFill>
                  <a:schemeClr val="dk1"/>
                </a:solidFill>
              </a:rPr>
              <a:t> of the cluster.</a:t>
            </a:r>
            <a:endParaRPr sz="2400"/>
          </a:p>
        </p:txBody>
      </p:sp>
      <p:pic>
        <p:nvPicPr>
          <p:cNvPr id="719" name="Google Shape;719;p77"/>
          <p:cNvPicPr preferRelativeResize="0"/>
          <p:nvPr/>
        </p:nvPicPr>
        <p:blipFill>
          <a:blip r:embed="rId4">
            <a:alphaModFix/>
          </a:blip>
          <a:stretch>
            <a:fillRect/>
          </a:stretch>
        </p:blipFill>
        <p:spPr>
          <a:xfrm>
            <a:off x="6017200" y="263250"/>
            <a:ext cx="2621400" cy="936225"/>
          </a:xfrm>
          <a:prstGeom prst="rect">
            <a:avLst/>
          </a:prstGeom>
          <a:noFill/>
          <a:ln>
            <a:noFill/>
          </a:ln>
        </p:spPr>
      </p:pic>
      <p:pic>
        <p:nvPicPr>
          <p:cNvPr id="720" name="Google Shape;720;p77"/>
          <p:cNvPicPr preferRelativeResize="0"/>
          <p:nvPr/>
        </p:nvPicPr>
        <p:blipFill>
          <a:blip r:embed="rId5">
            <a:alphaModFix/>
          </a:blip>
          <a:stretch>
            <a:fillRect/>
          </a:stretch>
        </p:blipFill>
        <p:spPr>
          <a:xfrm>
            <a:off x="6837550" y="3420250"/>
            <a:ext cx="2306449" cy="1723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8"/>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kube-controller-manager, the reconciliator</a:t>
            </a:r>
            <a:endParaRPr/>
          </a:p>
        </p:txBody>
      </p:sp>
      <p:sp>
        <p:nvSpPr>
          <p:cNvPr id="726" name="Google Shape;726;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Serves as the primary daemon that manages all core components’ reconcilation loops.</a:t>
            </a:r>
            <a:endParaRPr sz="2400"/>
          </a:p>
          <a:p>
            <a:pPr indent="-381000" lvl="0" marL="457200" rtl="0" algn="l">
              <a:spcBef>
                <a:spcPts val="1000"/>
              </a:spcBef>
              <a:spcAft>
                <a:spcPts val="0"/>
              </a:spcAft>
              <a:buSzPts val="2400"/>
              <a:buChar char="●"/>
            </a:pPr>
            <a:r>
              <a:rPr lang="sv" sz="2400"/>
              <a:t>Handles a lot of the </a:t>
            </a:r>
            <a:r>
              <a:rPr i="1" lang="sv" sz="2400"/>
              <a:t>business logic</a:t>
            </a:r>
            <a:r>
              <a:rPr lang="sv" sz="2400"/>
              <a:t> of Kubernetes.</a:t>
            </a:r>
            <a:endParaRPr sz="2400"/>
          </a:p>
          <a:p>
            <a:pPr indent="-381000" lvl="0" marL="457200" rtl="0" algn="l">
              <a:spcBef>
                <a:spcPts val="1000"/>
              </a:spcBef>
              <a:spcAft>
                <a:spcPts val="0"/>
              </a:spcAft>
              <a:buSzPts val="2400"/>
              <a:buChar char="●"/>
            </a:pPr>
            <a:r>
              <a:rPr lang="sv" sz="2400"/>
              <a:t>Monitors the cluster state via the API Server and </a:t>
            </a:r>
            <a:r>
              <a:rPr b="1" lang="sv" sz="2400"/>
              <a:t>steers the cluster towards the desired state</a:t>
            </a:r>
            <a:r>
              <a:rPr lang="sv" sz="2400"/>
              <a:t>. </a:t>
            </a:r>
            <a:endParaRPr sz="2400"/>
          </a:p>
          <a:p>
            <a:pPr indent="-381000" lvl="0" marL="457200" rtl="0" algn="l">
              <a:spcBef>
                <a:spcPts val="1000"/>
              </a:spcBef>
              <a:spcAft>
                <a:spcPts val="0"/>
              </a:spcAft>
              <a:buSzPts val="2400"/>
              <a:buChar char="●"/>
            </a:pPr>
            <a:r>
              <a:rPr lang="sv" sz="2400" u="sng">
                <a:solidFill>
                  <a:schemeClr val="hlink"/>
                </a:solidFill>
                <a:hlinkClick r:id="rId3"/>
              </a:rPr>
              <a:t>List of core controllers</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kube-scheduler, the placement engine</a:t>
            </a:r>
            <a:endParaRPr/>
          </a:p>
        </p:txBody>
      </p:sp>
      <p:sp>
        <p:nvSpPr>
          <p:cNvPr id="732" name="Google Shape;732;p79"/>
          <p:cNvSpPr txBox="1"/>
          <p:nvPr>
            <p:ph idx="1" type="body"/>
          </p:nvPr>
        </p:nvSpPr>
        <p:spPr>
          <a:xfrm>
            <a:off x="311700" y="1152475"/>
            <a:ext cx="8520600" cy="391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Verbose policy-rich engine that evaluates workload requirements and attempts to place it on a matching resource.</a:t>
            </a:r>
            <a:endParaRPr sz="2400"/>
          </a:p>
          <a:p>
            <a:pPr indent="-381000" lvl="0" marL="457200" rtl="0" algn="l">
              <a:spcBef>
                <a:spcPts val="1000"/>
              </a:spcBef>
              <a:spcAft>
                <a:spcPts val="0"/>
              </a:spcAft>
              <a:buSzPts val="2400"/>
              <a:buChar char="●"/>
            </a:pPr>
            <a:r>
              <a:rPr lang="sv"/>
              <a:t>The d</a:t>
            </a:r>
            <a:r>
              <a:rPr lang="sv" sz="2400"/>
              <a:t>efault scheduler uses the “binpacking” mode.</a:t>
            </a:r>
            <a:endParaRPr sz="2400"/>
          </a:p>
          <a:p>
            <a:pPr indent="-381000" lvl="0" marL="457200" rtl="0" algn="l">
              <a:spcBef>
                <a:spcPts val="1000"/>
              </a:spcBef>
              <a:spcAft>
                <a:spcPts val="0"/>
              </a:spcAft>
              <a:buSzPts val="2400"/>
              <a:buChar char="●"/>
            </a:pPr>
            <a:r>
              <a:rPr lang="sv" sz="2400"/>
              <a:t>Workload Requirements can include: general hardware requirements, affinity/anti-affinity, labels, and other various custom resource requirements.</a:t>
            </a:r>
            <a:endParaRPr sz="2400"/>
          </a:p>
          <a:p>
            <a:pPr indent="-381000" lvl="0" marL="457200" rtl="0" algn="l">
              <a:spcBef>
                <a:spcPts val="1000"/>
              </a:spcBef>
              <a:spcAft>
                <a:spcPts val="1000"/>
              </a:spcAft>
              <a:buSzPts val="2400"/>
              <a:buChar char="●"/>
            </a:pPr>
            <a:r>
              <a:rPr lang="sv" sz="2400"/>
              <a:t>Is swappable, you can </a:t>
            </a:r>
            <a:r>
              <a:rPr lang="sv"/>
              <a:t>create</a:t>
            </a:r>
            <a:r>
              <a:rPr lang="sv" sz="2400"/>
              <a:t> your own scheduler</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0"/>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kubelet, the node agent</a:t>
            </a:r>
            <a:endParaRPr/>
          </a:p>
        </p:txBody>
      </p:sp>
      <p:sp>
        <p:nvSpPr>
          <p:cNvPr id="738" name="Google Shape;738;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Acts as the node agent responsible for managing the lifecycle of every pod on its host. </a:t>
            </a:r>
            <a:endParaRPr sz="2400"/>
          </a:p>
          <a:p>
            <a:pPr indent="-381000" lvl="0" marL="457200" rtl="0" algn="l">
              <a:spcBef>
                <a:spcPts val="1000"/>
              </a:spcBef>
              <a:spcAft>
                <a:spcPts val="0"/>
              </a:spcAft>
              <a:buSzPts val="2400"/>
              <a:buChar char="●"/>
            </a:pPr>
            <a:r>
              <a:rPr lang="sv" sz="2400"/>
              <a:t>Kubelet understands JSON/YAML container manifests that it can read from several sources:</a:t>
            </a:r>
            <a:endParaRPr sz="2400"/>
          </a:p>
          <a:p>
            <a:pPr indent="-381000" lvl="1" marL="914400" rtl="0" algn="l">
              <a:spcBef>
                <a:spcPts val="0"/>
              </a:spcBef>
              <a:spcAft>
                <a:spcPts val="0"/>
              </a:spcAft>
              <a:buSzPts val="2400"/>
              <a:buChar char="○"/>
            </a:pPr>
            <a:r>
              <a:rPr lang="sv" sz="2400"/>
              <a:t>Watching the API server (the primary mode)</a:t>
            </a:r>
            <a:endParaRPr sz="2400"/>
          </a:p>
          <a:p>
            <a:pPr indent="-381000" lvl="1" marL="914400" rtl="0" algn="l">
              <a:spcBef>
                <a:spcPts val="0"/>
              </a:spcBef>
              <a:spcAft>
                <a:spcPts val="0"/>
              </a:spcAft>
              <a:buSzPts val="2400"/>
              <a:buChar char="○"/>
            </a:pPr>
            <a:r>
              <a:rPr lang="sv" sz="2400"/>
              <a:t>A directory with files</a:t>
            </a:r>
            <a:endParaRPr sz="2400"/>
          </a:p>
          <a:p>
            <a:pPr indent="-381000" lvl="1" marL="914400" rtl="0" algn="l">
              <a:spcBef>
                <a:spcPts val="0"/>
              </a:spcBef>
              <a:spcAft>
                <a:spcPts val="0"/>
              </a:spcAft>
              <a:buSzPts val="2400"/>
              <a:buChar char="○"/>
            </a:pPr>
            <a:r>
              <a:rPr lang="sv" sz="2400"/>
              <a:t>A HTTP Endpoint</a:t>
            </a:r>
            <a:endParaRPr sz="2400"/>
          </a:p>
          <a:p>
            <a:pPr indent="-381000" lvl="1" marL="914400" rtl="0" algn="l">
              <a:spcBef>
                <a:spcPts val="0"/>
              </a:spcBef>
              <a:spcAft>
                <a:spcPts val="0"/>
              </a:spcAft>
              <a:buSzPts val="2400"/>
              <a:buChar char="○"/>
            </a:pPr>
            <a:r>
              <a:rPr lang="sv" sz="2400"/>
              <a:t>HTTP Server mode accepting container manifests over a simple API.</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1"/>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Container Runtime</a:t>
            </a:r>
            <a:endParaRPr/>
          </a:p>
        </p:txBody>
      </p:sp>
      <p:sp>
        <p:nvSpPr>
          <p:cNvPr id="744" name="Google Shape;744;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A container runtime is a CRI (Container Runtime Interface) compatible application that executes and manages containers. </a:t>
            </a:r>
            <a:endParaRPr sz="2400"/>
          </a:p>
          <a:p>
            <a:pPr indent="-381000" lvl="1" marL="914400" rtl="0" algn="l">
              <a:spcBef>
                <a:spcPts val="0"/>
              </a:spcBef>
              <a:spcAft>
                <a:spcPts val="0"/>
              </a:spcAft>
              <a:buSzPts val="2400"/>
              <a:buChar char="○"/>
            </a:pPr>
            <a:r>
              <a:rPr lang="sv" sz="2400"/>
              <a:t>Docker (default, built into the kubelet atm)</a:t>
            </a:r>
            <a:endParaRPr sz="2400"/>
          </a:p>
          <a:p>
            <a:pPr indent="-381000" lvl="1" marL="914400" rtl="0" algn="l">
              <a:spcBef>
                <a:spcPts val="0"/>
              </a:spcBef>
              <a:spcAft>
                <a:spcPts val="0"/>
              </a:spcAft>
              <a:buSzPts val="2400"/>
              <a:buChar char="○"/>
            </a:pPr>
            <a:r>
              <a:rPr lang="sv" sz="2400"/>
              <a:t>containerd</a:t>
            </a:r>
            <a:endParaRPr/>
          </a:p>
          <a:p>
            <a:pPr indent="-381000" lvl="1" marL="914400" rtl="0" algn="l">
              <a:spcBef>
                <a:spcPts val="0"/>
              </a:spcBef>
              <a:spcAft>
                <a:spcPts val="0"/>
              </a:spcAft>
              <a:buSzPts val="2400"/>
              <a:buChar char="○"/>
            </a:pPr>
            <a:r>
              <a:rPr lang="sv" sz="2400"/>
              <a:t>c</a:t>
            </a:r>
            <a:r>
              <a:rPr lang="sv" sz="2400"/>
              <a:t>ri-o </a:t>
            </a:r>
            <a:endParaRPr/>
          </a:p>
          <a:p>
            <a:pPr indent="-381000" lvl="1" marL="914400" rtl="0" algn="l">
              <a:spcBef>
                <a:spcPts val="0"/>
              </a:spcBef>
              <a:spcAft>
                <a:spcPts val="0"/>
              </a:spcAft>
              <a:buSzPts val="2400"/>
              <a:buChar char="○"/>
            </a:pPr>
            <a:r>
              <a:rPr lang="sv" sz="2400"/>
              <a:t>r</a:t>
            </a:r>
            <a:r>
              <a:rPr lang="sv" sz="2400"/>
              <a:t>kt</a:t>
            </a:r>
            <a:endParaRPr/>
          </a:p>
          <a:p>
            <a:pPr indent="-381000" lvl="1" marL="914400" rtl="0" algn="l">
              <a:spcBef>
                <a:spcPts val="0"/>
              </a:spcBef>
              <a:spcAft>
                <a:spcPts val="0"/>
              </a:spcAft>
              <a:buSzPts val="2400"/>
              <a:buChar char="○"/>
            </a:pPr>
            <a:r>
              <a:rPr lang="sv" sz="2400"/>
              <a:t>Kata Containers (formerly clear and hyper)</a:t>
            </a:r>
            <a:endParaRPr/>
          </a:p>
          <a:p>
            <a:pPr indent="-381000" lvl="1" marL="914400" rtl="0" algn="l">
              <a:spcBef>
                <a:spcPts val="0"/>
              </a:spcBef>
              <a:spcAft>
                <a:spcPts val="0"/>
              </a:spcAft>
              <a:buSzPts val="2400"/>
              <a:buChar char="○"/>
            </a:pPr>
            <a:r>
              <a:rPr lang="sv" sz="2400"/>
              <a:t>Virtlet (VM CRI compatible runtime)</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5"/>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 whoami</a:t>
            </a:r>
            <a:endParaRPr/>
          </a:p>
        </p:txBody>
      </p:sp>
      <p:sp>
        <p:nvSpPr>
          <p:cNvPr id="273" name="Google Shape;273;p55"/>
          <p:cNvSpPr txBox="1"/>
          <p:nvPr>
            <p:ph idx="1" type="body"/>
          </p:nvPr>
        </p:nvSpPr>
        <p:spPr>
          <a:xfrm>
            <a:off x="311700" y="1076275"/>
            <a:ext cx="5211900" cy="38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400"/>
              <a:t>Lucas Käldström, freshman Student at Aalto, 20 yo</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sv" sz="1400"/>
              <a:t>CNCF Ambassador</a:t>
            </a:r>
            <a:r>
              <a:rPr lang="sv" sz="1400"/>
              <a:t>, </a:t>
            </a:r>
            <a:r>
              <a:rPr b="1" lang="sv" sz="1400"/>
              <a:t>Certified Kubernetes Administrator </a:t>
            </a:r>
            <a:r>
              <a:rPr lang="sv" sz="1400"/>
              <a:t>and </a:t>
            </a:r>
            <a:r>
              <a:rPr b="1" lang="sv" sz="1400"/>
              <a:t>Kubernetes WG/SIG Lead</a:t>
            </a:r>
            <a:br>
              <a:rPr b="1" lang="sv" sz="1400"/>
            </a:br>
            <a:endParaRPr b="1" sz="1400"/>
          </a:p>
          <a:p>
            <a:pPr indent="0" lvl="0" marL="0" rtl="0" algn="l">
              <a:spcBef>
                <a:spcPts val="0"/>
              </a:spcBef>
              <a:spcAft>
                <a:spcPts val="0"/>
              </a:spcAft>
              <a:buNone/>
            </a:pPr>
            <a:r>
              <a:rPr b="1" lang="sv" sz="1400"/>
              <a:t>KubeCon Speaker</a:t>
            </a:r>
            <a:r>
              <a:rPr lang="sv" sz="1400"/>
              <a:t> in </a:t>
            </a:r>
            <a:r>
              <a:rPr b="1" lang="sv" sz="1400"/>
              <a:t>Berlin</a:t>
            </a:r>
            <a:r>
              <a:rPr lang="sv" sz="1400"/>
              <a:t>, </a:t>
            </a:r>
            <a:r>
              <a:rPr b="1" lang="sv" sz="1400"/>
              <a:t>Austin,</a:t>
            </a:r>
            <a:endParaRPr b="1" sz="1400"/>
          </a:p>
          <a:p>
            <a:pPr indent="457200" lvl="0" marL="0" rtl="0" algn="l">
              <a:spcBef>
                <a:spcPts val="0"/>
              </a:spcBef>
              <a:spcAft>
                <a:spcPts val="0"/>
              </a:spcAft>
              <a:buNone/>
            </a:pPr>
            <a:r>
              <a:rPr b="1" lang="sv" sz="1400"/>
              <a:t>Copenhagen, Shanghai, Seattle &amp; San Diego</a:t>
            </a:r>
            <a:endParaRPr b="1" sz="1400"/>
          </a:p>
          <a:p>
            <a:pPr indent="0" lvl="0" marL="0" rtl="0" algn="l">
              <a:spcBef>
                <a:spcPts val="0"/>
              </a:spcBef>
              <a:spcAft>
                <a:spcPts val="0"/>
              </a:spcAft>
              <a:buNone/>
            </a:pPr>
            <a:r>
              <a:rPr b="1" lang="sv" sz="1400"/>
              <a:t>KubeCon Keynote Speaker</a:t>
            </a:r>
            <a:r>
              <a:rPr lang="sv" sz="1400"/>
              <a:t> in </a:t>
            </a:r>
            <a:r>
              <a:rPr b="1" lang="sv" sz="1400"/>
              <a:t>Barcelona</a:t>
            </a:r>
            <a:br>
              <a:rPr b="1" lang="sv" sz="1400"/>
            </a:br>
            <a:endParaRPr b="1" sz="1400"/>
          </a:p>
          <a:p>
            <a:pPr indent="0" lvl="0" marL="0" rtl="0" algn="l">
              <a:spcBef>
                <a:spcPts val="0"/>
              </a:spcBef>
              <a:spcAft>
                <a:spcPts val="0"/>
              </a:spcAft>
              <a:buClr>
                <a:schemeClr val="dk1"/>
              </a:buClr>
              <a:buSzPts val="1100"/>
              <a:buFont typeface="Arial"/>
              <a:buNone/>
            </a:pPr>
            <a:r>
              <a:rPr b="1" lang="sv" sz="1400"/>
              <a:t>Kubernetes approver and subproject owner (formerly maintainer)</a:t>
            </a:r>
            <a:r>
              <a:rPr lang="sv" sz="1400"/>
              <a:t>, active in the community for 4+ years. Got </a:t>
            </a:r>
            <a:r>
              <a:rPr i="1" lang="sv" sz="1400"/>
              <a:t>kubeadm</a:t>
            </a:r>
            <a:r>
              <a:rPr lang="sv" sz="1400"/>
              <a:t> to GA.</a:t>
            </a:r>
            <a:endParaRPr sz="1400"/>
          </a:p>
          <a:p>
            <a:pPr indent="0" lvl="0" marL="0" rtl="0" algn="l">
              <a:spcBef>
                <a:spcPts val="0"/>
              </a:spcBef>
              <a:spcAft>
                <a:spcPts val="0"/>
              </a:spcAft>
              <a:buClr>
                <a:schemeClr val="dk1"/>
              </a:buClr>
              <a:buSzPts val="1100"/>
              <a:buFont typeface="Arial"/>
              <a:buNone/>
            </a:pPr>
            <a:br>
              <a:rPr lang="sv" sz="1400"/>
            </a:br>
            <a:r>
              <a:rPr b="1" lang="sv" sz="1400"/>
              <a:t>Weave Ignite</a:t>
            </a:r>
            <a:r>
              <a:rPr lang="sv" sz="1400"/>
              <a:t> author, written this summer</a:t>
            </a:r>
            <a:br>
              <a:rPr lang="sv" sz="1400"/>
            </a:br>
            <a:endParaRPr sz="1400"/>
          </a:p>
          <a:p>
            <a:pPr indent="0" lvl="0" marL="0" rtl="0" algn="l">
              <a:spcBef>
                <a:spcPts val="0"/>
              </a:spcBef>
              <a:spcAft>
                <a:spcPts val="0"/>
              </a:spcAft>
              <a:buNone/>
            </a:pPr>
            <a:r>
              <a:t/>
            </a:r>
            <a:endParaRPr sz="1400"/>
          </a:p>
        </p:txBody>
      </p:sp>
      <p:pic>
        <p:nvPicPr>
          <p:cNvPr id="274" name="Google Shape;274;p55"/>
          <p:cNvPicPr preferRelativeResize="0"/>
          <p:nvPr/>
        </p:nvPicPr>
        <p:blipFill>
          <a:blip r:embed="rId3">
            <a:alphaModFix/>
          </a:blip>
          <a:stretch>
            <a:fillRect/>
          </a:stretch>
        </p:blipFill>
        <p:spPr>
          <a:xfrm>
            <a:off x="5657027" y="108850"/>
            <a:ext cx="3486973" cy="2615224"/>
          </a:xfrm>
          <a:prstGeom prst="rect">
            <a:avLst/>
          </a:prstGeom>
          <a:noFill/>
          <a:ln>
            <a:noFill/>
          </a:ln>
        </p:spPr>
      </p:pic>
      <p:pic>
        <p:nvPicPr>
          <p:cNvPr id="275" name="Google Shape;275;p55"/>
          <p:cNvPicPr preferRelativeResize="0"/>
          <p:nvPr/>
        </p:nvPicPr>
        <p:blipFill>
          <a:blip r:embed="rId4">
            <a:alphaModFix/>
          </a:blip>
          <a:stretch>
            <a:fillRect/>
          </a:stretch>
        </p:blipFill>
        <p:spPr>
          <a:xfrm>
            <a:off x="5657025" y="2817725"/>
            <a:ext cx="3486976" cy="2325777"/>
          </a:xfrm>
          <a:prstGeom prst="rect">
            <a:avLst/>
          </a:prstGeom>
          <a:noFill/>
          <a:ln>
            <a:noFill/>
          </a:ln>
        </p:spPr>
      </p:pic>
      <p:pic>
        <p:nvPicPr>
          <p:cNvPr id="276" name="Google Shape;276;p55"/>
          <p:cNvPicPr preferRelativeResize="0"/>
          <p:nvPr/>
        </p:nvPicPr>
        <p:blipFill>
          <a:blip r:embed="rId5">
            <a:alphaModFix/>
          </a:blip>
          <a:stretch>
            <a:fillRect/>
          </a:stretch>
        </p:blipFill>
        <p:spPr>
          <a:xfrm>
            <a:off x="2306350" y="112300"/>
            <a:ext cx="2990269" cy="835451"/>
          </a:xfrm>
          <a:prstGeom prst="rect">
            <a:avLst/>
          </a:prstGeom>
          <a:noFill/>
          <a:ln>
            <a:noFill/>
          </a:ln>
        </p:spPr>
      </p:pic>
      <p:pic>
        <p:nvPicPr>
          <p:cNvPr id="277" name="Google Shape;277;p55"/>
          <p:cNvPicPr preferRelativeResize="0"/>
          <p:nvPr/>
        </p:nvPicPr>
        <p:blipFill>
          <a:blip r:embed="rId6">
            <a:alphaModFix/>
          </a:blip>
          <a:stretch>
            <a:fillRect/>
          </a:stretch>
        </p:blipFill>
        <p:spPr>
          <a:xfrm>
            <a:off x="4643600" y="1417500"/>
            <a:ext cx="960651" cy="960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2"/>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Container Network Interface (CNI)</a:t>
            </a:r>
            <a:endParaRPr/>
          </a:p>
        </p:txBody>
      </p:sp>
      <p:sp>
        <p:nvSpPr>
          <p:cNvPr id="750" name="Google Shape;750;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Pod networking within Kubernetes is plumbed via the Container Network Interface (CNI).</a:t>
            </a:r>
            <a:endParaRPr sz="2400"/>
          </a:p>
          <a:p>
            <a:pPr indent="-381000" lvl="0" marL="457200" rtl="0" algn="l">
              <a:spcBef>
                <a:spcPts val="1000"/>
              </a:spcBef>
              <a:spcAft>
                <a:spcPts val="0"/>
              </a:spcAft>
              <a:buSzPts val="2400"/>
              <a:buChar char="●"/>
            </a:pPr>
            <a:r>
              <a:rPr lang="sv" sz="2400"/>
              <a:t>Functions as an interface between the container runtime and a </a:t>
            </a:r>
            <a:r>
              <a:rPr b="1" lang="sv" sz="2400"/>
              <a:t>network implementation</a:t>
            </a:r>
            <a:r>
              <a:rPr lang="sv" sz="2400"/>
              <a:t> </a:t>
            </a:r>
            <a:r>
              <a:rPr b="1" lang="sv" sz="2400"/>
              <a:t>plugin</a:t>
            </a:r>
            <a:r>
              <a:rPr lang="sv" sz="2400"/>
              <a:t>.</a:t>
            </a:r>
            <a:endParaRPr sz="2400"/>
          </a:p>
          <a:p>
            <a:pPr indent="-381000" lvl="0" marL="457200" rtl="0" algn="l">
              <a:spcBef>
                <a:spcPts val="1000"/>
              </a:spcBef>
              <a:spcAft>
                <a:spcPts val="0"/>
              </a:spcAft>
              <a:buSzPts val="2400"/>
              <a:buChar char="●"/>
            </a:pPr>
            <a:r>
              <a:rPr lang="sv" sz="2400"/>
              <a:t>CNCF Project</a:t>
            </a:r>
            <a:endParaRPr sz="2400"/>
          </a:p>
          <a:p>
            <a:pPr indent="-381000" lvl="0" marL="457200" rtl="0" algn="l">
              <a:spcBef>
                <a:spcPts val="1000"/>
              </a:spcBef>
              <a:spcAft>
                <a:spcPts val="0"/>
              </a:spcAft>
              <a:buSzPts val="2400"/>
              <a:buChar char="●"/>
            </a:pPr>
            <a:r>
              <a:rPr lang="sv" sz="2400"/>
              <a:t>Uses a simple JSON Schema.</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0"/>
              </a:spcBef>
              <a:spcAft>
                <a:spcPts val="0"/>
              </a:spcAft>
              <a:buNone/>
            </a:pPr>
            <a:r>
              <a:t/>
            </a:r>
            <a:endParaRPr/>
          </a:p>
        </p:txBody>
      </p:sp>
      <p:pic>
        <p:nvPicPr>
          <p:cNvPr id="751" name="Google Shape;751;p82"/>
          <p:cNvPicPr preferRelativeResize="0"/>
          <p:nvPr/>
        </p:nvPicPr>
        <p:blipFill>
          <a:blip r:embed="rId3">
            <a:alphaModFix/>
          </a:blip>
          <a:stretch>
            <a:fillRect/>
          </a:stretch>
        </p:blipFill>
        <p:spPr>
          <a:xfrm>
            <a:off x="7095975" y="3037650"/>
            <a:ext cx="1331276" cy="1888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3"/>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Kubernetes Networking</a:t>
            </a:r>
            <a:endParaRPr/>
          </a:p>
        </p:txBody>
      </p:sp>
      <p:sp>
        <p:nvSpPr>
          <p:cNvPr id="757" name="Google Shape;757;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sv" sz="2400"/>
              <a:t>Pod Network (third-party implementation)</a:t>
            </a:r>
            <a:endParaRPr b="1" sz="2400"/>
          </a:p>
          <a:p>
            <a:pPr indent="-381000" lvl="1" marL="914400" rtl="0" algn="l">
              <a:spcBef>
                <a:spcPts val="0"/>
              </a:spcBef>
              <a:spcAft>
                <a:spcPts val="0"/>
              </a:spcAft>
              <a:buSzPts val="2400"/>
              <a:buChar char="○"/>
            </a:pPr>
            <a:r>
              <a:rPr lang="sv" sz="2400"/>
              <a:t>Cluster-wide network used for pod-to-pod communication managed by a CNI (Container Network Interface) plugin.</a:t>
            </a:r>
            <a:endParaRPr sz="2400"/>
          </a:p>
          <a:p>
            <a:pPr indent="-381000" lvl="0" marL="457200" rtl="0" algn="l">
              <a:spcBef>
                <a:spcPts val="0"/>
              </a:spcBef>
              <a:spcAft>
                <a:spcPts val="0"/>
              </a:spcAft>
              <a:buSzPts val="2400"/>
              <a:buChar char="●"/>
            </a:pPr>
            <a:r>
              <a:rPr b="1" lang="sv" sz="2400"/>
              <a:t>Service Network (kube-proxy)</a:t>
            </a:r>
            <a:endParaRPr b="1" sz="2400"/>
          </a:p>
          <a:p>
            <a:pPr indent="-381000" lvl="1" marL="914400" rtl="0" algn="l">
              <a:spcBef>
                <a:spcPts val="0"/>
              </a:spcBef>
              <a:spcAft>
                <a:spcPts val="0"/>
              </a:spcAft>
              <a:buSzPts val="2400"/>
              <a:buChar char="○"/>
            </a:pPr>
            <a:r>
              <a:rPr lang="sv" sz="2400"/>
              <a:t>Cluster-wide range of </a:t>
            </a:r>
            <a:r>
              <a:rPr b="1" lang="sv" sz="2400"/>
              <a:t>Virtual IPs</a:t>
            </a:r>
            <a:r>
              <a:rPr lang="sv" sz="2400"/>
              <a:t> managed by </a:t>
            </a:r>
            <a:r>
              <a:rPr b="1" lang="sv" sz="2400"/>
              <a:t>kube-proxy</a:t>
            </a:r>
            <a:r>
              <a:rPr lang="sv" sz="2400"/>
              <a:t> for service discovery.</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4"/>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kube-proxy, the Service proxier</a:t>
            </a:r>
            <a:endParaRPr/>
          </a:p>
        </p:txBody>
      </p:sp>
      <p:sp>
        <p:nvSpPr>
          <p:cNvPr id="763" name="Google Shape;763;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Manages the network rules for </a:t>
            </a:r>
            <a:r>
              <a:rPr i="1" lang="sv" sz="2400"/>
              <a:t>Services</a:t>
            </a:r>
            <a:r>
              <a:rPr lang="sv" sz="2400"/>
              <a:t> on each node.</a:t>
            </a:r>
            <a:endParaRPr sz="2400"/>
          </a:p>
          <a:p>
            <a:pPr indent="-381000" lvl="0" marL="457200" rtl="0" algn="l">
              <a:spcBef>
                <a:spcPts val="1000"/>
              </a:spcBef>
              <a:spcAft>
                <a:spcPts val="0"/>
              </a:spcAft>
              <a:buSzPts val="2400"/>
              <a:buChar char="●"/>
            </a:pPr>
            <a:r>
              <a:rPr lang="sv" sz="2400"/>
              <a:t>Performs connection forwarding or load balancing for Kubernetes Services.</a:t>
            </a:r>
            <a:endParaRPr sz="2400"/>
          </a:p>
          <a:p>
            <a:pPr indent="-381000" lvl="0" marL="457200" rtl="0" algn="l">
              <a:spcBef>
                <a:spcPts val="1000"/>
              </a:spcBef>
              <a:spcAft>
                <a:spcPts val="0"/>
              </a:spcAft>
              <a:buSzPts val="2400"/>
              <a:buChar char="●"/>
            </a:pPr>
            <a:r>
              <a:rPr lang="sv" sz="2400"/>
              <a:t>Available Proxy Modes:</a:t>
            </a:r>
            <a:endParaRPr sz="2400"/>
          </a:p>
          <a:p>
            <a:pPr indent="-381000" lvl="1" marL="914400" rtl="0" algn="l">
              <a:spcBef>
                <a:spcPts val="0"/>
              </a:spcBef>
              <a:spcAft>
                <a:spcPts val="0"/>
              </a:spcAft>
              <a:buSzPts val="2400"/>
              <a:buChar char="○"/>
            </a:pPr>
            <a:r>
              <a:rPr lang="sv" sz="2400">
                <a:solidFill>
                  <a:schemeClr val="dk1"/>
                </a:solidFill>
              </a:rPr>
              <a:t>ipvs (default if supported)</a:t>
            </a:r>
            <a:endParaRPr sz="2400"/>
          </a:p>
          <a:p>
            <a:pPr indent="-381000" lvl="1" marL="914400" rtl="0" algn="l">
              <a:spcBef>
                <a:spcPts val="0"/>
              </a:spcBef>
              <a:spcAft>
                <a:spcPts val="0"/>
              </a:spcAft>
              <a:buSzPts val="2400"/>
              <a:buChar char="○"/>
            </a:pPr>
            <a:r>
              <a:rPr lang="sv" sz="2400">
                <a:solidFill>
                  <a:schemeClr val="dk1"/>
                </a:solidFill>
              </a:rPr>
              <a:t>iptables (default fallback)</a:t>
            </a:r>
            <a:endParaRPr sz="2400"/>
          </a:p>
          <a:p>
            <a:pPr indent="-381000" lvl="1" marL="914400" rtl="0" algn="l">
              <a:spcBef>
                <a:spcPts val="0"/>
              </a:spcBef>
              <a:spcAft>
                <a:spcPts val="0"/>
              </a:spcAft>
              <a:buSzPts val="2400"/>
              <a:buChar char="○"/>
            </a:pPr>
            <a:r>
              <a:rPr lang="sv" sz="2400"/>
              <a:t>userspace (legacy)</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5"/>
          <p:cNvSpPr txBox="1"/>
          <p:nvPr>
            <p:ph type="ctrTitle"/>
          </p:nvPr>
        </p:nvSpPr>
        <p:spPr>
          <a:xfrm>
            <a:off x="456350" y="386675"/>
            <a:ext cx="8258400" cy="5916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sv"/>
              <a:t>Third-party </a:t>
            </a:r>
            <a:r>
              <a:rPr lang="sv"/>
              <a:t>CNI Plugins for Pod Networking</a:t>
            </a:r>
            <a:endParaRPr/>
          </a:p>
        </p:txBody>
      </p:sp>
      <p:sp>
        <p:nvSpPr>
          <p:cNvPr id="769" name="Google Shape;769;p85"/>
          <p:cNvSpPr txBox="1"/>
          <p:nvPr>
            <p:ph idx="1" type="body"/>
          </p:nvPr>
        </p:nvSpPr>
        <p:spPr>
          <a:xfrm>
            <a:off x="456350" y="1022350"/>
            <a:ext cx="4236000" cy="3123300"/>
          </a:xfrm>
          <a:prstGeom prst="rect">
            <a:avLst/>
          </a:prstGeom>
        </p:spPr>
        <p:txBody>
          <a:bodyPr anchorCtr="0" anchor="t" bIns="91425" lIns="91425" spcFirstLastPara="1" rIns="91425" wrap="square" tIns="91425">
            <a:noAutofit/>
          </a:bodyPr>
          <a:lstStyle/>
          <a:p>
            <a:pPr indent="8890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sv" sz="2400">
                <a:latin typeface="Arial"/>
                <a:ea typeface="Arial"/>
                <a:cs typeface="Arial"/>
                <a:sym typeface="Arial"/>
              </a:rPr>
              <a:t>Amazon ECS</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sv" sz="2400">
                <a:latin typeface="Arial"/>
                <a:ea typeface="Arial"/>
                <a:cs typeface="Arial"/>
                <a:sym typeface="Arial"/>
              </a:rPr>
              <a:t>Calico</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sv" sz="2400">
                <a:latin typeface="Arial"/>
                <a:ea typeface="Arial"/>
                <a:cs typeface="Arial"/>
                <a:sym typeface="Arial"/>
              </a:rPr>
              <a:t>Cillium</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sv" sz="2400">
                <a:latin typeface="Arial"/>
                <a:ea typeface="Arial"/>
                <a:cs typeface="Arial"/>
                <a:sym typeface="Arial"/>
              </a:rPr>
              <a:t>Contiv</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sv" sz="2400">
                <a:latin typeface="Arial"/>
                <a:ea typeface="Arial"/>
                <a:cs typeface="Arial"/>
                <a:sym typeface="Arial"/>
              </a:rPr>
              <a:t>Contrail</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sv" sz="2400">
                <a:latin typeface="Arial"/>
                <a:ea typeface="Arial"/>
                <a:cs typeface="Arial"/>
                <a:sym typeface="Arial"/>
              </a:rPr>
              <a:t>Flannel</a:t>
            </a:r>
            <a:endParaRPr sz="2400">
              <a:latin typeface="Arial"/>
              <a:ea typeface="Arial"/>
              <a:cs typeface="Arial"/>
              <a:sym typeface="Arial"/>
            </a:endParaRPr>
          </a:p>
          <a:p>
            <a:pPr indent="88900" lvl="0" marL="0" rtl="0" algn="l">
              <a:spcBef>
                <a:spcPts val="1000"/>
              </a:spcBef>
              <a:spcAft>
                <a:spcPts val="0"/>
              </a:spcAft>
              <a:buNone/>
            </a:pPr>
            <a:r>
              <a:t/>
            </a:r>
            <a:endParaRPr sz="2400">
              <a:latin typeface="Arial"/>
              <a:ea typeface="Arial"/>
              <a:cs typeface="Arial"/>
              <a:sym typeface="Arial"/>
            </a:endParaRPr>
          </a:p>
        </p:txBody>
      </p:sp>
      <p:sp>
        <p:nvSpPr>
          <p:cNvPr id="770" name="Google Shape;770;p85"/>
          <p:cNvSpPr txBox="1"/>
          <p:nvPr>
            <p:ph idx="1" type="body"/>
          </p:nvPr>
        </p:nvSpPr>
        <p:spPr>
          <a:xfrm>
            <a:off x="4692349" y="1022350"/>
            <a:ext cx="3994500" cy="3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lnSpc>
                <a:spcPct val="115000"/>
              </a:lnSpc>
              <a:spcBef>
                <a:spcPts val="0"/>
              </a:spcBef>
              <a:spcAft>
                <a:spcPts val="0"/>
              </a:spcAft>
              <a:buSzPts val="2400"/>
              <a:buChar char="●"/>
            </a:pPr>
            <a:r>
              <a:rPr lang="sv" sz="2400"/>
              <a:t>GCE</a:t>
            </a:r>
            <a:endParaRPr sz="2400"/>
          </a:p>
          <a:p>
            <a:pPr indent="-381000" lvl="0" marL="457200" rtl="0" algn="l">
              <a:lnSpc>
                <a:spcPct val="115000"/>
              </a:lnSpc>
              <a:spcBef>
                <a:spcPts val="0"/>
              </a:spcBef>
              <a:spcAft>
                <a:spcPts val="0"/>
              </a:spcAft>
              <a:buSzPts val="2400"/>
              <a:buChar char="●"/>
            </a:pPr>
            <a:r>
              <a:rPr lang="sv" sz="2400"/>
              <a:t>kube-router</a:t>
            </a:r>
            <a:endParaRPr sz="2400"/>
          </a:p>
          <a:p>
            <a:pPr indent="-381000" lvl="0" marL="457200" rtl="0" algn="l">
              <a:lnSpc>
                <a:spcPct val="115000"/>
              </a:lnSpc>
              <a:spcBef>
                <a:spcPts val="0"/>
              </a:spcBef>
              <a:spcAft>
                <a:spcPts val="0"/>
              </a:spcAft>
              <a:buSzPts val="2400"/>
              <a:buChar char="●"/>
            </a:pPr>
            <a:r>
              <a:rPr lang="sv" sz="2400"/>
              <a:t>Multus</a:t>
            </a:r>
            <a:endParaRPr sz="2400"/>
          </a:p>
          <a:p>
            <a:pPr indent="-381000" lvl="0" marL="457200" rtl="0" algn="l">
              <a:lnSpc>
                <a:spcPct val="115000"/>
              </a:lnSpc>
              <a:spcBef>
                <a:spcPts val="0"/>
              </a:spcBef>
              <a:spcAft>
                <a:spcPts val="0"/>
              </a:spcAft>
              <a:buSzPts val="2400"/>
              <a:buChar char="●"/>
            </a:pPr>
            <a:r>
              <a:rPr lang="sv" sz="2400"/>
              <a:t>OpenVSwitch</a:t>
            </a:r>
            <a:endParaRPr sz="2400"/>
          </a:p>
          <a:p>
            <a:pPr indent="-381000" lvl="0" marL="457200" rtl="0" algn="l">
              <a:lnSpc>
                <a:spcPct val="115000"/>
              </a:lnSpc>
              <a:spcBef>
                <a:spcPts val="0"/>
              </a:spcBef>
              <a:spcAft>
                <a:spcPts val="0"/>
              </a:spcAft>
              <a:buSzPts val="2400"/>
              <a:buChar char="●"/>
            </a:pPr>
            <a:r>
              <a:rPr lang="sv" sz="2400"/>
              <a:t>Romana</a:t>
            </a:r>
            <a:endParaRPr sz="2400"/>
          </a:p>
          <a:p>
            <a:pPr indent="-381000" lvl="0" marL="457200" rtl="0" algn="l">
              <a:lnSpc>
                <a:spcPct val="115000"/>
              </a:lnSpc>
              <a:spcBef>
                <a:spcPts val="0"/>
              </a:spcBef>
              <a:spcAft>
                <a:spcPts val="0"/>
              </a:spcAft>
              <a:buSzPts val="2400"/>
              <a:buChar char="●"/>
            </a:pPr>
            <a:r>
              <a:rPr lang="sv" sz="2400"/>
              <a:t>Weave Net</a:t>
            </a:r>
            <a:endParaRPr sz="2400"/>
          </a:p>
          <a:p>
            <a:pPr indent="0" lvl="0" marL="0" rtl="0" algn="l">
              <a:spcBef>
                <a:spcPts val="0"/>
              </a:spcBef>
              <a:spcAft>
                <a:spcPts val="0"/>
              </a:spcAft>
              <a:buNone/>
            </a:pPr>
            <a:r>
              <a:t/>
            </a:r>
            <a:endParaRPr sz="2400"/>
          </a:p>
        </p:txBody>
      </p:sp>
      <p:pic>
        <p:nvPicPr>
          <p:cNvPr id="771" name="Google Shape;771;p85"/>
          <p:cNvPicPr preferRelativeResize="0"/>
          <p:nvPr/>
        </p:nvPicPr>
        <p:blipFill>
          <a:blip r:embed="rId3">
            <a:alphaModFix/>
          </a:blip>
          <a:stretch>
            <a:fillRect/>
          </a:stretch>
        </p:blipFill>
        <p:spPr>
          <a:xfrm>
            <a:off x="3275165" y="2329950"/>
            <a:ext cx="710850" cy="683425"/>
          </a:xfrm>
          <a:prstGeom prst="rect">
            <a:avLst/>
          </a:prstGeom>
          <a:noFill/>
          <a:ln>
            <a:noFill/>
          </a:ln>
        </p:spPr>
      </p:pic>
      <p:pic>
        <p:nvPicPr>
          <p:cNvPr id="772" name="Google Shape;772;p85"/>
          <p:cNvPicPr preferRelativeResize="0"/>
          <p:nvPr/>
        </p:nvPicPr>
        <p:blipFill>
          <a:blip r:embed="rId4">
            <a:alphaModFix/>
          </a:blip>
          <a:stretch>
            <a:fillRect/>
          </a:stretch>
        </p:blipFill>
        <p:spPr>
          <a:xfrm>
            <a:off x="3288875" y="3132950"/>
            <a:ext cx="683425" cy="683425"/>
          </a:xfrm>
          <a:prstGeom prst="rect">
            <a:avLst/>
          </a:prstGeom>
          <a:noFill/>
          <a:ln>
            <a:noFill/>
          </a:ln>
        </p:spPr>
      </p:pic>
      <p:pic>
        <p:nvPicPr>
          <p:cNvPr id="773" name="Google Shape;773;p85"/>
          <p:cNvPicPr preferRelativeResize="0"/>
          <p:nvPr/>
        </p:nvPicPr>
        <p:blipFill rotWithShape="1">
          <a:blip r:embed="rId5">
            <a:alphaModFix/>
          </a:blip>
          <a:srcRect b="0" l="0" r="80988" t="0"/>
          <a:stretch/>
        </p:blipFill>
        <p:spPr>
          <a:xfrm>
            <a:off x="3470512" y="4187375"/>
            <a:ext cx="320150" cy="513425"/>
          </a:xfrm>
          <a:prstGeom prst="rect">
            <a:avLst/>
          </a:prstGeom>
          <a:noFill/>
          <a:ln>
            <a:noFill/>
          </a:ln>
        </p:spPr>
      </p:pic>
      <p:pic>
        <p:nvPicPr>
          <p:cNvPr id="774" name="Google Shape;774;p85"/>
          <p:cNvPicPr preferRelativeResize="0"/>
          <p:nvPr/>
        </p:nvPicPr>
        <p:blipFill>
          <a:blip r:embed="rId6">
            <a:alphaModFix/>
          </a:blip>
          <a:stretch>
            <a:fillRect/>
          </a:stretch>
        </p:blipFill>
        <p:spPr>
          <a:xfrm>
            <a:off x="4741091" y="4187400"/>
            <a:ext cx="787866" cy="513424"/>
          </a:xfrm>
          <a:prstGeom prst="rect">
            <a:avLst/>
          </a:prstGeom>
          <a:noFill/>
          <a:ln>
            <a:noFill/>
          </a:ln>
        </p:spPr>
      </p:pic>
      <p:pic>
        <p:nvPicPr>
          <p:cNvPr id="775" name="Google Shape;775;p85"/>
          <p:cNvPicPr preferRelativeResize="0"/>
          <p:nvPr/>
        </p:nvPicPr>
        <p:blipFill>
          <a:blip r:embed="rId7">
            <a:alphaModFix/>
          </a:blip>
          <a:stretch>
            <a:fillRect/>
          </a:stretch>
        </p:blipFill>
        <p:spPr>
          <a:xfrm>
            <a:off x="7537763" y="4088663"/>
            <a:ext cx="710850" cy="710850"/>
          </a:xfrm>
          <a:prstGeom prst="rect">
            <a:avLst/>
          </a:prstGeom>
          <a:noFill/>
          <a:ln>
            <a:noFill/>
          </a:ln>
        </p:spPr>
      </p:pic>
      <p:pic>
        <p:nvPicPr>
          <p:cNvPr id="776" name="Google Shape;776;p85"/>
          <p:cNvPicPr preferRelativeResize="0"/>
          <p:nvPr/>
        </p:nvPicPr>
        <p:blipFill>
          <a:blip r:embed="rId8">
            <a:alphaModFix/>
          </a:blip>
          <a:stretch>
            <a:fillRect/>
          </a:stretch>
        </p:blipFill>
        <p:spPr>
          <a:xfrm>
            <a:off x="7605675" y="2333111"/>
            <a:ext cx="683425" cy="677097"/>
          </a:xfrm>
          <a:prstGeom prst="rect">
            <a:avLst/>
          </a:prstGeom>
          <a:noFill/>
          <a:ln>
            <a:noFill/>
          </a:ln>
        </p:spPr>
      </p:pic>
      <p:pic>
        <p:nvPicPr>
          <p:cNvPr id="777" name="Google Shape;777;p85"/>
          <p:cNvPicPr preferRelativeResize="0"/>
          <p:nvPr/>
        </p:nvPicPr>
        <p:blipFill>
          <a:blip r:embed="rId9">
            <a:alphaModFix/>
          </a:blip>
          <a:stretch>
            <a:fillRect/>
          </a:stretch>
        </p:blipFill>
        <p:spPr>
          <a:xfrm>
            <a:off x="674650" y="4135356"/>
            <a:ext cx="573750" cy="617500"/>
          </a:xfrm>
          <a:prstGeom prst="rect">
            <a:avLst/>
          </a:prstGeom>
          <a:noFill/>
          <a:ln>
            <a:noFill/>
          </a:ln>
        </p:spPr>
      </p:pic>
      <p:pic>
        <p:nvPicPr>
          <p:cNvPr id="778" name="Google Shape;778;p85"/>
          <p:cNvPicPr preferRelativeResize="0"/>
          <p:nvPr/>
        </p:nvPicPr>
        <p:blipFill>
          <a:blip r:embed="rId10">
            <a:alphaModFix/>
          </a:blip>
          <a:stretch>
            <a:fillRect/>
          </a:stretch>
        </p:blipFill>
        <p:spPr>
          <a:xfrm>
            <a:off x="7537753" y="1590359"/>
            <a:ext cx="710825" cy="632316"/>
          </a:xfrm>
          <a:prstGeom prst="rect">
            <a:avLst/>
          </a:prstGeom>
          <a:noFill/>
          <a:ln>
            <a:noFill/>
          </a:ln>
        </p:spPr>
      </p:pic>
      <p:pic>
        <p:nvPicPr>
          <p:cNvPr id="779" name="Google Shape;779;p85"/>
          <p:cNvPicPr preferRelativeResize="0"/>
          <p:nvPr/>
        </p:nvPicPr>
        <p:blipFill rotWithShape="1">
          <a:blip r:embed="rId11">
            <a:alphaModFix/>
          </a:blip>
          <a:srcRect b="0" l="0" r="61492" t="0"/>
          <a:stretch/>
        </p:blipFill>
        <p:spPr>
          <a:xfrm>
            <a:off x="7574567" y="3201663"/>
            <a:ext cx="745651" cy="513425"/>
          </a:xfrm>
          <a:prstGeom prst="rect">
            <a:avLst/>
          </a:prstGeom>
          <a:noFill/>
          <a:ln>
            <a:noFill/>
          </a:ln>
        </p:spPr>
      </p:pic>
      <p:pic>
        <p:nvPicPr>
          <p:cNvPr id="780" name="Google Shape;780;p85"/>
          <p:cNvPicPr preferRelativeResize="0"/>
          <p:nvPr/>
        </p:nvPicPr>
        <p:blipFill>
          <a:blip r:embed="rId12">
            <a:alphaModFix/>
          </a:blip>
          <a:stretch>
            <a:fillRect/>
          </a:stretch>
        </p:blipFill>
        <p:spPr>
          <a:xfrm>
            <a:off x="6139413" y="4050175"/>
            <a:ext cx="787875" cy="787875"/>
          </a:xfrm>
          <a:prstGeom prst="rect">
            <a:avLst/>
          </a:prstGeom>
          <a:noFill/>
          <a:ln>
            <a:noFill/>
          </a:ln>
        </p:spPr>
      </p:pic>
      <p:pic>
        <p:nvPicPr>
          <p:cNvPr id="781" name="Google Shape;781;p85"/>
          <p:cNvPicPr preferRelativeResize="0"/>
          <p:nvPr/>
        </p:nvPicPr>
        <p:blipFill rotWithShape="1">
          <a:blip r:embed="rId13">
            <a:alphaModFix/>
          </a:blip>
          <a:srcRect b="25392" l="0" r="75362" t="26932"/>
          <a:stretch/>
        </p:blipFill>
        <p:spPr>
          <a:xfrm>
            <a:off x="1986613" y="4154338"/>
            <a:ext cx="745650" cy="579528"/>
          </a:xfrm>
          <a:prstGeom prst="rect">
            <a:avLst/>
          </a:prstGeom>
          <a:noFill/>
          <a:ln>
            <a:noFill/>
          </a:ln>
        </p:spPr>
      </p:pic>
      <p:pic>
        <p:nvPicPr>
          <p:cNvPr id="782" name="Google Shape;782;p85"/>
          <p:cNvPicPr preferRelativeResize="0"/>
          <p:nvPr/>
        </p:nvPicPr>
        <p:blipFill rotWithShape="1">
          <a:blip r:embed="rId14">
            <a:alphaModFix/>
          </a:blip>
          <a:srcRect b="11315" l="23175" r="22791" t="15160"/>
          <a:stretch/>
        </p:blipFill>
        <p:spPr>
          <a:xfrm>
            <a:off x="3133050" y="1551088"/>
            <a:ext cx="995076" cy="710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6"/>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Cluster DNS, today CoreDNS</a:t>
            </a:r>
            <a:endParaRPr/>
          </a:p>
        </p:txBody>
      </p:sp>
      <p:sp>
        <p:nvSpPr>
          <p:cNvPr id="788" name="Google Shape;788;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Provides Cluster Wide DNS for Kubernetes Services.</a:t>
            </a:r>
            <a:endParaRPr sz="2400"/>
          </a:p>
          <a:p>
            <a:pPr indent="-381000" lvl="1" marL="914400" rtl="0" algn="l">
              <a:spcBef>
                <a:spcPts val="0"/>
              </a:spcBef>
              <a:spcAft>
                <a:spcPts val="0"/>
              </a:spcAft>
              <a:buSzPts val="2400"/>
              <a:buChar char="○"/>
            </a:pPr>
            <a:r>
              <a:rPr lang="sv" sz="2400">
                <a:solidFill>
                  <a:schemeClr val="dk1"/>
                </a:solidFill>
              </a:rPr>
              <a:t>CoreDNS (current default)</a:t>
            </a:r>
            <a:endParaRPr sz="2400"/>
          </a:p>
          <a:p>
            <a:pPr indent="-381000" lvl="1" marL="914400" rtl="0" algn="l">
              <a:spcBef>
                <a:spcPts val="0"/>
              </a:spcBef>
              <a:spcAft>
                <a:spcPts val="0"/>
              </a:spcAft>
              <a:buSzPts val="2400"/>
              <a:buChar char="○"/>
            </a:pPr>
            <a:r>
              <a:rPr lang="sv" sz="2400"/>
              <a:t>kube-dns (default pre-1.13)</a:t>
            </a:r>
            <a:endParaRPr sz="2400"/>
          </a:p>
          <a:p>
            <a:pPr indent="-381000" lvl="0" marL="457200" rtl="0" algn="l">
              <a:spcBef>
                <a:spcPts val="0"/>
              </a:spcBef>
              <a:spcAft>
                <a:spcPts val="0"/>
              </a:spcAft>
              <a:buSzPts val="2400"/>
              <a:buChar char="●"/>
            </a:pPr>
            <a:r>
              <a:rPr lang="sv"/>
              <a:t>Resolves `{name}.{namespace}.svc.cluster.local` queries to the Service Virtual IPs.</a:t>
            </a:r>
            <a:endParaRPr sz="2400"/>
          </a:p>
          <a:p>
            <a:pPr indent="0" lvl="0" marL="0" rtl="0" algn="l">
              <a:spcBef>
                <a:spcPts val="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7"/>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The </a:t>
            </a:r>
            <a:r>
              <a:rPr lang="sv"/>
              <a:t>Kubernetes Dashboard</a:t>
            </a:r>
            <a:endParaRPr/>
          </a:p>
        </p:txBody>
      </p:sp>
      <p:sp>
        <p:nvSpPr>
          <p:cNvPr id="794" name="Google Shape;794;p8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sv" sz="2300"/>
              <a:t>A limited, general purpose web front end for the Kubernetes Cluster.</a:t>
            </a:r>
            <a:endParaRPr sz="2300"/>
          </a:p>
        </p:txBody>
      </p:sp>
      <p:pic>
        <p:nvPicPr>
          <p:cNvPr id="795" name="Google Shape;795;p87"/>
          <p:cNvPicPr preferRelativeResize="0"/>
          <p:nvPr/>
        </p:nvPicPr>
        <p:blipFill>
          <a:blip r:embed="rId3">
            <a:alphaModFix/>
          </a:blip>
          <a:stretch>
            <a:fillRect/>
          </a:stretch>
        </p:blipFill>
        <p:spPr>
          <a:xfrm>
            <a:off x="4736750" y="1346328"/>
            <a:ext cx="4212898" cy="30699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8"/>
          <p:cNvSpPr txBox="1"/>
          <p:nvPr>
            <p:ph idx="1" type="body"/>
          </p:nvPr>
        </p:nvSpPr>
        <p:spPr>
          <a:xfrm>
            <a:off x="598000" y="1544775"/>
            <a:ext cx="66069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t>Kubernetes’ Essential Concepts</a:t>
            </a:r>
            <a:endParaRPr/>
          </a:p>
        </p:txBody>
      </p:sp>
      <p:sp>
        <p:nvSpPr>
          <p:cNvPr id="801" name="Google Shape;801;p88"/>
          <p:cNvSpPr txBox="1"/>
          <p:nvPr>
            <p:ph idx="2" type="body"/>
          </p:nvPr>
        </p:nvSpPr>
        <p:spPr>
          <a:xfrm>
            <a:off x="598000" y="2949225"/>
            <a:ext cx="7512600" cy="4866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sv"/>
              <a:t>Dive into how to use Kubernetes for real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The core primitive: A Pod</a:t>
            </a:r>
            <a:endParaRPr/>
          </a:p>
        </p:txBody>
      </p:sp>
      <p:sp>
        <p:nvSpPr>
          <p:cNvPr id="807" name="Google Shape;807;p89"/>
          <p:cNvSpPr txBox="1"/>
          <p:nvPr>
            <p:ph idx="1" type="body"/>
          </p:nvPr>
        </p:nvSpPr>
        <p:spPr>
          <a:xfrm>
            <a:off x="311700" y="1152475"/>
            <a:ext cx="5950200" cy="3654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sz="1600"/>
              <a:t>The basic, </a:t>
            </a:r>
            <a:r>
              <a:rPr b="1" lang="sv" sz="1600"/>
              <a:t>atomically deployable unit</a:t>
            </a:r>
            <a:r>
              <a:rPr lang="sv" sz="1600"/>
              <a:t> in Kubernetes.</a:t>
            </a:r>
            <a:endParaRPr sz="1600"/>
          </a:p>
          <a:p>
            <a:pPr indent="0" lvl="0" marL="0" rtl="0" algn="l">
              <a:lnSpc>
                <a:spcPct val="150000"/>
              </a:lnSpc>
              <a:spcBef>
                <a:spcPts val="0"/>
              </a:spcBef>
              <a:spcAft>
                <a:spcPts val="0"/>
              </a:spcAft>
              <a:buNone/>
            </a:pPr>
            <a:r>
              <a:rPr lang="sv" sz="1600"/>
              <a:t>A </a:t>
            </a:r>
            <a:r>
              <a:rPr lang="sv" sz="1600" u="sng">
                <a:solidFill>
                  <a:schemeClr val="hlink"/>
                </a:solidFill>
                <a:hlinkClick r:id="rId3"/>
              </a:rPr>
              <a:t>Pod</a:t>
            </a:r>
            <a:r>
              <a:rPr lang="sv" sz="1600"/>
              <a:t> consists of one or many </a:t>
            </a:r>
            <a:r>
              <a:rPr i="1" lang="sv" sz="1600"/>
              <a:t>co-located containers</a:t>
            </a:r>
            <a:r>
              <a:rPr lang="sv" sz="1600"/>
              <a:t>.</a:t>
            </a:r>
            <a:br>
              <a:rPr lang="sv" sz="1600"/>
            </a:br>
            <a:r>
              <a:rPr lang="sv" sz="1600">
                <a:solidFill>
                  <a:schemeClr val="dk1"/>
                </a:solidFill>
              </a:rPr>
              <a:t>A Pod represents </a:t>
            </a:r>
            <a:r>
              <a:rPr i="1" lang="sv" sz="1600">
                <a:solidFill>
                  <a:schemeClr val="dk1"/>
                </a:solidFill>
              </a:rPr>
              <a:t>a </a:t>
            </a:r>
            <a:r>
              <a:rPr b="1" i="1" lang="sv" sz="1600">
                <a:solidFill>
                  <a:schemeClr val="dk1"/>
                </a:solidFill>
              </a:rPr>
              <a:t>single instance of an application</a:t>
            </a:r>
            <a:r>
              <a:rPr i="1" lang="sv" sz="1600">
                <a:solidFill>
                  <a:schemeClr val="dk1"/>
                </a:solidFill>
              </a:rPr>
              <a:t>.</a:t>
            </a:r>
            <a:endParaRPr sz="1600"/>
          </a:p>
          <a:p>
            <a:pPr indent="0" lvl="0" marL="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rPr lang="sv" sz="1600"/>
              <a:t>The containers in a Pod share the loopback interface</a:t>
            </a:r>
            <a:br>
              <a:rPr lang="sv" sz="1600"/>
            </a:br>
            <a:r>
              <a:rPr lang="sv" sz="1600"/>
              <a:t>(localhost) and can share mounted directories.</a:t>
            </a:r>
            <a:endParaRPr sz="1600"/>
          </a:p>
          <a:p>
            <a:pPr indent="0" lvl="0" marL="0" rtl="0" algn="l">
              <a:lnSpc>
                <a:spcPct val="150000"/>
              </a:lnSpc>
              <a:spcBef>
                <a:spcPts val="0"/>
              </a:spcBef>
              <a:spcAft>
                <a:spcPts val="0"/>
              </a:spcAft>
              <a:buNone/>
            </a:pPr>
            <a:r>
              <a:rPr lang="sv" sz="1600"/>
              <a:t>Each Pod has it’s own, uniquely assigned and internal IP.</a:t>
            </a:r>
            <a:endParaRPr sz="1600"/>
          </a:p>
          <a:p>
            <a:pPr indent="0" lvl="0" marL="0" rtl="0" algn="l">
              <a:lnSpc>
                <a:spcPct val="150000"/>
              </a:lnSpc>
              <a:spcBef>
                <a:spcPts val="0"/>
              </a:spcBef>
              <a:spcAft>
                <a:spcPts val="0"/>
              </a:spcAft>
              <a:buClr>
                <a:schemeClr val="dk1"/>
              </a:buClr>
              <a:buSzPts val="1100"/>
              <a:buFont typeface="Arial"/>
              <a:buNone/>
            </a:pPr>
            <a:r>
              <a:rPr lang="sv" sz="1600"/>
              <a:t>Pods are </a:t>
            </a:r>
            <a:r>
              <a:rPr b="1" lang="sv" sz="1600"/>
              <a:t>mortal</a:t>
            </a:r>
            <a:r>
              <a:rPr lang="sv" sz="1600"/>
              <a:t>, which means that if the node the Pod runs on becomes unavailable, the workload also goes unavailable.</a:t>
            </a:r>
            <a:endParaRPr sz="1600"/>
          </a:p>
        </p:txBody>
      </p:sp>
      <p:graphicFrame>
        <p:nvGraphicFramePr>
          <p:cNvPr id="808" name="Google Shape;808;p89"/>
          <p:cNvGraphicFramePr/>
          <p:nvPr/>
        </p:nvGraphicFramePr>
        <p:xfrm>
          <a:off x="6261850" y="1152475"/>
          <a:ext cx="3000000" cy="3000000"/>
        </p:xfrm>
        <a:graphic>
          <a:graphicData uri="http://schemas.openxmlformats.org/drawingml/2006/table">
            <a:tbl>
              <a:tblPr>
                <a:noFill/>
                <a:tableStyleId>{BB95FC32-C72A-46CD-98EF-7647A6909D64}</a:tableStyleId>
              </a:tblPr>
              <a:tblGrid>
                <a:gridCol w="2849650"/>
              </a:tblGrid>
              <a:tr h="3021475">
                <a:tc>
                  <a:txBody>
                    <a:bodyPr/>
                    <a:lstStyle/>
                    <a:p>
                      <a:pPr indent="0" lvl="0" marL="0" rtl="0" algn="l">
                        <a:lnSpc>
                          <a:spcPct val="115000"/>
                        </a:lnSpc>
                        <a:spcBef>
                          <a:spcPts val="0"/>
                        </a:spcBef>
                        <a:spcAft>
                          <a:spcPts val="0"/>
                        </a:spcAft>
                        <a:buNone/>
                      </a:pPr>
                      <a:r>
                        <a:rPr lang="sv">
                          <a:solidFill>
                            <a:srgbClr val="986801"/>
                          </a:solidFill>
                          <a:highlight>
                            <a:srgbClr val="FAFAFA"/>
                          </a:highlight>
                          <a:latin typeface="Consolas"/>
                          <a:ea typeface="Consolas"/>
                          <a:cs typeface="Consolas"/>
                          <a:sym typeface="Consolas"/>
                        </a:rPr>
                        <a:t>apiVersion:</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v1</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kind:</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Pod</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metadata:</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name:</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nginx</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namespace:</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default</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labels:</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app:</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nginx</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spec:</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containers:</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 image:</a:t>
                      </a:r>
                      <a:r>
                        <a:rPr lang="sv">
                          <a:solidFill>
                            <a:srgbClr val="383A42"/>
                          </a:solidFill>
                          <a:highlight>
                            <a:srgbClr val="FAFAFA"/>
                          </a:highlight>
                          <a:latin typeface="Consolas"/>
                          <a:ea typeface="Consolas"/>
                          <a:cs typeface="Consolas"/>
                          <a:sym typeface="Consolas"/>
                        </a:rPr>
                        <a:t> </a:t>
                      </a:r>
                      <a:r>
                        <a:rPr lang="sv">
                          <a:solidFill>
                            <a:srgbClr val="986801"/>
                          </a:solidFill>
                          <a:highlight>
                            <a:srgbClr val="FAFAFA"/>
                          </a:highlight>
                          <a:latin typeface="Consolas"/>
                          <a:ea typeface="Consolas"/>
                          <a:cs typeface="Consolas"/>
                          <a:sym typeface="Consolas"/>
                        </a:rPr>
                        <a:t>nginx:1.13.9</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name:</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nginx</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ports:</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 name:</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http</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containerPort:</a:t>
                      </a:r>
                      <a:r>
                        <a:rPr lang="sv">
                          <a:solidFill>
                            <a:srgbClr val="383A42"/>
                          </a:solidFill>
                          <a:highlight>
                            <a:srgbClr val="FAFAFA"/>
                          </a:highlight>
                          <a:latin typeface="Consolas"/>
                          <a:ea typeface="Consolas"/>
                          <a:cs typeface="Consolas"/>
                          <a:sym typeface="Consolas"/>
                        </a:rPr>
                        <a:t> </a:t>
                      </a:r>
                      <a:r>
                        <a:rPr lang="sv">
                          <a:solidFill>
                            <a:srgbClr val="986801"/>
                          </a:solidFill>
                          <a:highlight>
                            <a:srgbClr val="FAFAFA"/>
                          </a:highlight>
                          <a:latin typeface="Consolas"/>
                          <a:ea typeface="Consolas"/>
                          <a:cs typeface="Consolas"/>
                          <a:sym typeface="Consolas"/>
                        </a:rPr>
                        <a:t>80</a:t>
                      </a:r>
                      <a:endParaRPr/>
                    </a:p>
                  </a:txBody>
                  <a:tcPr marT="63500" marB="63500" marR="63500" marL="63500">
                    <a:solidFill>
                      <a:srgbClr val="FAFAFA"/>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0"/>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A replicated, upgradeable set of Pods: A Deployment</a:t>
            </a:r>
            <a:endParaRPr/>
          </a:p>
        </p:txBody>
      </p:sp>
      <p:sp>
        <p:nvSpPr>
          <p:cNvPr id="814" name="Google Shape;814;p90"/>
          <p:cNvSpPr txBox="1"/>
          <p:nvPr>
            <p:ph idx="1" type="body"/>
          </p:nvPr>
        </p:nvSpPr>
        <p:spPr>
          <a:xfrm>
            <a:off x="311700" y="1152475"/>
            <a:ext cx="481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600"/>
              <a:t>With a </a:t>
            </a:r>
            <a:r>
              <a:rPr lang="sv" sz="1600" u="sng">
                <a:solidFill>
                  <a:schemeClr val="hlink"/>
                </a:solidFill>
                <a:hlinkClick r:id="rId3"/>
              </a:rPr>
              <a:t>Deployment</a:t>
            </a:r>
            <a:r>
              <a:rPr lang="sv" sz="1600"/>
              <a:t>, you can manage Pods in a </a:t>
            </a:r>
            <a:r>
              <a:rPr b="1" i="1" lang="sv" sz="1600"/>
              <a:t>declarative and upgradable</a:t>
            </a:r>
            <a:r>
              <a:rPr lang="sv" sz="1600"/>
              <a:t> manner.</a:t>
            </a:r>
            <a:br>
              <a:rPr lang="sv" sz="1600"/>
            </a:br>
            <a:endParaRPr sz="1600"/>
          </a:p>
          <a:p>
            <a:pPr indent="0" lvl="0" marL="0" rtl="0" algn="l">
              <a:spcBef>
                <a:spcPts val="0"/>
              </a:spcBef>
              <a:spcAft>
                <a:spcPts val="0"/>
              </a:spcAft>
              <a:buNone/>
            </a:pPr>
            <a:r>
              <a:rPr lang="sv" sz="1600"/>
              <a:t>Note the </a:t>
            </a:r>
            <a:r>
              <a:rPr i="1" lang="sv" sz="1600"/>
              <a:t>replicas</a:t>
            </a:r>
            <a:r>
              <a:rPr lang="sv" sz="1600"/>
              <a:t> field. Kubernetes will make sure that amount of Pods created from the template always are available.</a:t>
            </a:r>
            <a:br>
              <a:rPr lang="sv" sz="1600"/>
            </a:br>
            <a:endParaRPr sz="1600"/>
          </a:p>
          <a:p>
            <a:pPr indent="0" lvl="0" marL="0" rtl="0" algn="l">
              <a:spcBef>
                <a:spcPts val="0"/>
              </a:spcBef>
              <a:spcAft>
                <a:spcPts val="0"/>
              </a:spcAft>
              <a:buNone/>
            </a:pPr>
            <a:r>
              <a:rPr lang="sv" sz="1600"/>
              <a:t>When the Deployment is updated, Kubernetes will perform an </a:t>
            </a:r>
            <a:r>
              <a:rPr b="1" lang="sv" sz="1600"/>
              <a:t>rolling update</a:t>
            </a:r>
            <a:r>
              <a:rPr lang="sv" sz="1600"/>
              <a:t> of the Pods running in the cluster. Kubernetes will create one new Pod, and remove an old until all Pods are new. </a:t>
            </a:r>
            <a:endParaRPr sz="1600"/>
          </a:p>
        </p:txBody>
      </p:sp>
      <p:graphicFrame>
        <p:nvGraphicFramePr>
          <p:cNvPr id="815" name="Google Shape;815;p90"/>
          <p:cNvGraphicFramePr/>
          <p:nvPr/>
        </p:nvGraphicFramePr>
        <p:xfrm>
          <a:off x="5390050" y="839325"/>
          <a:ext cx="3000000" cy="3000000"/>
        </p:xfrm>
        <a:graphic>
          <a:graphicData uri="http://schemas.openxmlformats.org/drawingml/2006/table">
            <a:tbl>
              <a:tblPr>
                <a:noFill/>
                <a:tableStyleId>{BB95FC32-C72A-46CD-98EF-7647A6909D64}</a:tableStyleId>
              </a:tblPr>
              <a:tblGrid>
                <a:gridCol w="3666550"/>
              </a:tblGrid>
              <a:tr h="3915725">
                <a:tc>
                  <a:txBody>
                    <a:bodyPr/>
                    <a:lstStyle/>
                    <a:p>
                      <a:pPr indent="0" lvl="0" marL="0" rtl="0" algn="l">
                        <a:lnSpc>
                          <a:spcPct val="115000"/>
                        </a:lnSpc>
                        <a:spcBef>
                          <a:spcPts val="0"/>
                        </a:spcBef>
                        <a:spcAft>
                          <a:spcPts val="0"/>
                        </a:spcAft>
                        <a:buNone/>
                      </a:pPr>
                      <a:r>
                        <a:rPr lang="sv" sz="1000">
                          <a:solidFill>
                            <a:srgbClr val="986801"/>
                          </a:solidFill>
                          <a:highlight>
                            <a:srgbClr val="FAFAFA"/>
                          </a:highlight>
                          <a:latin typeface="Consolas"/>
                          <a:ea typeface="Consolas"/>
                          <a:cs typeface="Consolas"/>
                          <a:sym typeface="Consolas"/>
                        </a:rPr>
                        <a:t>apiVersion:</a:t>
                      </a:r>
                      <a:r>
                        <a:rPr lang="sv" sz="1000">
                          <a:solidFill>
                            <a:srgbClr val="383A42"/>
                          </a:solidFill>
                          <a:highlight>
                            <a:srgbClr val="FAFAFA"/>
                          </a:highlight>
                          <a:latin typeface="Consolas"/>
                          <a:ea typeface="Consolas"/>
                          <a:cs typeface="Consolas"/>
                          <a:sym typeface="Consolas"/>
                        </a:rPr>
                        <a:t> </a:t>
                      </a:r>
                      <a:r>
                        <a:rPr lang="sv" sz="1000">
                          <a:solidFill>
                            <a:srgbClr val="50A14F"/>
                          </a:solidFill>
                          <a:highlight>
                            <a:srgbClr val="FAFAFA"/>
                          </a:highlight>
                          <a:latin typeface="Consolas"/>
                          <a:ea typeface="Consolas"/>
                          <a:cs typeface="Consolas"/>
                          <a:sym typeface="Consolas"/>
                        </a:rPr>
                        <a:t>apps/v1</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kind:</a:t>
                      </a:r>
                      <a:r>
                        <a:rPr lang="sv" sz="1000">
                          <a:solidFill>
                            <a:srgbClr val="383A42"/>
                          </a:solidFill>
                          <a:highlight>
                            <a:srgbClr val="FAFAFA"/>
                          </a:highlight>
                          <a:latin typeface="Consolas"/>
                          <a:ea typeface="Consolas"/>
                          <a:cs typeface="Consolas"/>
                          <a:sym typeface="Consolas"/>
                        </a:rPr>
                        <a:t> </a:t>
                      </a:r>
                      <a:r>
                        <a:rPr lang="sv" sz="1000">
                          <a:solidFill>
                            <a:srgbClr val="50A14F"/>
                          </a:solidFill>
                          <a:highlight>
                            <a:srgbClr val="FAFAFA"/>
                          </a:highlight>
                          <a:latin typeface="Consolas"/>
                          <a:ea typeface="Consolas"/>
                          <a:cs typeface="Consolas"/>
                          <a:sym typeface="Consolas"/>
                        </a:rPr>
                        <a:t>Deployment</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metadata:</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labels:</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app:</a:t>
                      </a:r>
                      <a:r>
                        <a:rPr lang="sv" sz="1000">
                          <a:solidFill>
                            <a:srgbClr val="383A42"/>
                          </a:solidFill>
                          <a:highlight>
                            <a:srgbClr val="FAFAFA"/>
                          </a:highlight>
                          <a:latin typeface="Consolas"/>
                          <a:ea typeface="Consolas"/>
                          <a:cs typeface="Consolas"/>
                          <a:sym typeface="Consolas"/>
                        </a:rPr>
                        <a:t> </a:t>
                      </a:r>
                      <a:r>
                        <a:rPr lang="sv" sz="1000">
                          <a:solidFill>
                            <a:srgbClr val="50A14F"/>
                          </a:solidFill>
                          <a:highlight>
                            <a:srgbClr val="FAFAFA"/>
                          </a:highlight>
                          <a:latin typeface="Consolas"/>
                          <a:ea typeface="Consolas"/>
                          <a:cs typeface="Consolas"/>
                          <a:sym typeface="Consolas"/>
                        </a:rPr>
                        <a:t>nginx</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name:</a:t>
                      </a:r>
                      <a:r>
                        <a:rPr lang="sv" sz="1000">
                          <a:solidFill>
                            <a:srgbClr val="383A42"/>
                          </a:solidFill>
                          <a:highlight>
                            <a:srgbClr val="FAFAFA"/>
                          </a:highlight>
                          <a:latin typeface="Consolas"/>
                          <a:ea typeface="Consolas"/>
                          <a:cs typeface="Consolas"/>
                          <a:sym typeface="Consolas"/>
                        </a:rPr>
                        <a:t> </a:t>
                      </a:r>
                      <a:r>
                        <a:rPr lang="sv" sz="1000">
                          <a:solidFill>
                            <a:srgbClr val="50A14F"/>
                          </a:solidFill>
                          <a:highlight>
                            <a:srgbClr val="FAFAFA"/>
                          </a:highlight>
                          <a:latin typeface="Consolas"/>
                          <a:ea typeface="Consolas"/>
                          <a:cs typeface="Consolas"/>
                          <a:sym typeface="Consolas"/>
                        </a:rPr>
                        <a:t>nginx</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spec:</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replicas:</a:t>
                      </a:r>
                      <a:r>
                        <a:rPr lang="sv" sz="1000">
                          <a:solidFill>
                            <a:srgbClr val="383A42"/>
                          </a:solidFill>
                          <a:highlight>
                            <a:srgbClr val="FAFAFA"/>
                          </a:highlight>
                          <a:latin typeface="Consolas"/>
                          <a:ea typeface="Consolas"/>
                          <a:cs typeface="Consolas"/>
                          <a:sym typeface="Consolas"/>
                        </a:rPr>
                        <a:t> </a:t>
                      </a:r>
                      <a:r>
                        <a:rPr lang="sv" sz="1000">
                          <a:solidFill>
                            <a:srgbClr val="986801"/>
                          </a:solidFill>
                          <a:highlight>
                            <a:srgbClr val="FAFAFA"/>
                          </a:highlight>
                          <a:latin typeface="Consolas"/>
                          <a:ea typeface="Consolas"/>
                          <a:cs typeface="Consolas"/>
                          <a:sym typeface="Consolas"/>
                        </a:rPr>
                        <a:t>3</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selector:</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matchLabels:</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app:</a:t>
                      </a:r>
                      <a:r>
                        <a:rPr lang="sv" sz="1000">
                          <a:solidFill>
                            <a:srgbClr val="383A42"/>
                          </a:solidFill>
                          <a:highlight>
                            <a:srgbClr val="FAFAFA"/>
                          </a:highlight>
                          <a:latin typeface="Consolas"/>
                          <a:ea typeface="Consolas"/>
                          <a:cs typeface="Consolas"/>
                          <a:sym typeface="Consolas"/>
                        </a:rPr>
                        <a:t> </a:t>
                      </a:r>
                      <a:r>
                        <a:rPr lang="sv" sz="1000">
                          <a:solidFill>
                            <a:srgbClr val="50A14F"/>
                          </a:solidFill>
                          <a:highlight>
                            <a:srgbClr val="FAFAFA"/>
                          </a:highlight>
                          <a:latin typeface="Consolas"/>
                          <a:ea typeface="Consolas"/>
                          <a:cs typeface="Consolas"/>
                          <a:sym typeface="Consolas"/>
                        </a:rPr>
                        <a:t>nginx</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template:</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metadata:</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labels:</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app:</a:t>
                      </a:r>
                      <a:r>
                        <a:rPr lang="sv" sz="1000">
                          <a:solidFill>
                            <a:srgbClr val="383A42"/>
                          </a:solidFill>
                          <a:highlight>
                            <a:srgbClr val="FAFAFA"/>
                          </a:highlight>
                          <a:latin typeface="Consolas"/>
                          <a:ea typeface="Consolas"/>
                          <a:cs typeface="Consolas"/>
                          <a:sym typeface="Consolas"/>
                        </a:rPr>
                        <a:t> </a:t>
                      </a:r>
                      <a:r>
                        <a:rPr lang="sv" sz="1000">
                          <a:solidFill>
                            <a:srgbClr val="50A14F"/>
                          </a:solidFill>
                          <a:highlight>
                            <a:srgbClr val="FAFAFA"/>
                          </a:highlight>
                          <a:latin typeface="Consolas"/>
                          <a:ea typeface="Consolas"/>
                          <a:cs typeface="Consolas"/>
                          <a:sym typeface="Consolas"/>
                        </a:rPr>
                        <a:t>nginx</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spec:</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containers:</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 image:</a:t>
                      </a:r>
                      <a:r>
                        <a:rPr lang="sv" sz="1000">
                          <a:solidFill>
                            <a:srgbClr val="383A42"/>
                          </a:solidFill>
                          <a:highlight>
                            <a:srgbClr val="FAFAFA"/>
                          </a:highlight>
                          <a:latin typeface="Consolas"/>
                          <a:ea typeface="Consolas"/>
                          <a:cs typeface="Consolas"/>
                          <a:sym typeface="Consolas"/>
                        </a:rPr>
                        <a:t> </a:t>
                      </a:r>
                      <a:r>
                        <a:rPr lang="sv" sz="1000">
                          <a:solidFill>
                            <a:srgbClr val="986801"/>
                          </a:solidFill>
                          <a:highlight>
                            <a:srgbClr val="FAFAFA"/>
                          </a:highlight>
                          <a:latin typeface="Consolas"/>
                          <a:ea typeface="Consolas"/>
                          <a:cs typeface="Consolas"/>
                          <a:sym typeface="Consolas"/>
                        </a:rPr>
                        <a:t>nginx:1.13.9-alpine</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name:</a:t>
                      </a:r>
                      <a:r>
                        <a:rPr lang="sv" sz="1000">
                          <a:solidFill>
                            <a:srgbClr val="383A42"/>
                          </a:solidFill>
                          <a:highlight>
                            <a:srgbClr val="FAFAFA"/>
                          </a:highlight>
                          <a:latin typeface="Consolas"/>
                          <a:ea typeface="Consolas"/>
                          <a:cs typeface="Consolas"/>
                          <a:sym typeface="Consolas"/>
                        </a:rPr>
                        <a:t> </a:t>
                      </a:r>
                      <a:r>
                        <a:rPr lang="sv" sz="1000">
                          <a:solidFill>
                            <a:srgbClr val="50A14F"/>
                          </a:solidFill>
                          <a:highlight>
                            <a:srgbClr val="FAFAFA"/>
                          </a:highlight>
                          <a:latin typeface="Consolas"/>
                          <a:ea typeface="Consolas"/>
                          <a:cs typeface="Consolas"/>
                          <a:sym typeface="Consolas"/>
                        </a:rPr>
                        <a:t>nginx</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ports:</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 name:</a:t>
                      </a:r>
                      <a:r>
                        <a:rPr lang="sv" sz="1000">
                          <a:solidFill>
                            <a:srgbClr val="383A42"/>
                          </a:solidFill>
                          <a:highlight>
                            <a:srgbClr val="FAFAFA"/>
                          </a:highlight>
                          <a:latin typeface="Consolas"/>
                          <a:ea typeface="Consolas"/>
                          <a:cs typeface="Consolas"/>
                          <a:sym typeface="Consolas"/>
                        </a:rPr>
                        <a:t> </a:t>
                      </a:r>
                      <a:r>
                        <a:rPr lang="sv" sz="1000">
                          <a:solidFill>
                            <a:srgbClr val="50A14F"/>
                          </a:solidFill>
                          <a:highlight>
                            <a:srgbClr val="FAFAFA"/>
                          </a:highlight>
                          <a:latin typeface="Consolas"/>
                          <a:ea typeface="Consolas"/>
                          <a:cs typeface="Consolas"/>
                          <a:sym typeface="Consolas"/>
                        </a:rPr>
                        <a:t>http</a:t>
                      </a:r>
                      <a:br>
                        <a:rPr lang="sv" sz="1000">
                          <a:solidFill>
                            <a:srgbClr val="383A42"/>
                          </a:solidFill>
                          <a:highlight>
                            <a:srgbClr val="FAFAFA"/>
                          </a:highlight>
                          <a:latin typeface="Consolas"/>
                          <a:ea typeface="Consolas"/>
                          <a:cs typeface="Consolas"/>
                          <a:sym typeface="Consolas"/>
                        </a:rPr>
                      </a:br>
                      <a:r>
                        <a:rPr lang="sv" sz="1000">
                          <a:solidFill>
                            <a:srgbClr val="986801"/>
                          </a:solidFill>
                          <a:highlight>
                            <a:srgbClr val="FAFAFA"/>
                          </a:highlight>
                          <a:latin typeface="Consolas"/>
                          <a:ea typeface="Consolas"/>
                          <a:cs typeface="Consolas"/>
                          <a:sym typeface="Consolas"/>
                        </a:rPr>
                        <a:t>          containerPort:</a:t>
                      </a:r>
                      <a:r>
                        <a:rPr lang="sv" sz="1000">
                          <a:solidFill>
                            <a:srgbClr val="383A42"/>
                          </a:solidFill>
                          <a:highlight>
                            <a:srgbClr val="FAFAFA"/>
                          </a:highlight>
                          <a:latin typeface="Consolas"/>
                          <a:ea typeface="Consolas"/>
                          <a:cs typeface="Consolas"/>
                          <a:sym typeface="Consolas"/>
                        </a:rPr>
                        <a:t> </a:t>
                      </a:r>
                      <a:r>
                        <a:rPr lang="sv" sz="1000">
                          <a:solidFill>
                            <a:srgbClr val="986801"/>
                          </a:solidFill>
                          <a:highlight>
                            <a:srgbClr val="FAFAFA"/>
                          </a:highlight>
                          <a:latin typeface="Consolas"/>
                          <a:ea typeface="Consolas"/>
                          <a:cs typeface="Consolas"/>
                          <a:sym typeface="Consolas"/>
                        </a:rPr>
                        <a:t>80</a:t>
                      </a:r>
                      <a:endParaRPr sz="1000">
                        <a:solidFill>
                          <a:srgbClr val="986801"/>
                        </a:solidFill>
                        <a:highlight>
                          <a:srgbClr val="FAFAFA"/>
                        </a:highlight>
                        <a:latin typeface="Consolas"/>
                        <a:ea typeface="Consolas"/>
                        <a:cs typeface="Consolas"/>
                        <a:sym typeface="Consolas"/>
                      </a:endParaRPr>
                    </a:p>
                  </a:txBody>
                  <a:tcPr marT="63500" marB="63500" marR="63500" marL="63500">
                    <a:solidFill>
                      <a:srgbClr val="FAFAFA"/>
                    </a:solidFill>
                  </a:tcPr>
                </a:tc>
              </a:tr>
            </a:tbl>
          </a:graphicData>
        </a:graphic>
      </p:graphicFrame>
      <p:sp>
        <p:nvSpPr>
          <p:cNvPr id="816" name="Google Shape;816;p90"/>
          <p:cNvSpPr/>
          <p:nvPr/>
        </p:nvSpPr>
        <p:spPr>
          <a:xfrm>
            <a:off x="5423550" y="2790275"/>
            <a:ext cx="3633000" cy="19647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sv"/>
              <a:t>The Pod Template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91"/>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Various possible Deployment upgrade strategies</a:t>
            </a:r>
            <a:endParaRPr/>
          </a:p>
        </p:txBody>
      </p:sp>
      <p:pic>
        <p:nvPicPr>
          <p:cNvPr id="822" name="Google Shape;822;p91"/>
          <p:cNvPicPr preferRelativeResize="0"/>
          <p:nvPr/>
        </p:nvPicPr>
        <p:blipFill rotWithShape="1">
          <a:blip r:embed="rId3">
            <a:alphaModFix/>
          </a:blip>
          <a:srcRect b="0" l="0" r="0" t="0"/>
          <a:stretch/>
        </p:blipFill>
        <p:spPr>
          <a:xfrm>
            <a:off x="1649100" y="1082900"/>
            <a:ext cx="5845803" cy="3698775"/>
          </a:xfrm>
          <a:prstGeom prst="rect">
            <a:avLst/>
          </a:prstGeom>
          <a:noFill/>
          <a:ln>
            <a:noFill/>
          </a:ln>
        </p:spPr>
      </p:pic>
      <p:sp>
        <p:nvSpPr>
          <p:cNvPr id="823" name="Google Shape;823;p91"/>
          <p:cNvSpPr txBox="1"/>
          <p:nvPr/>
        </p:nvSpPr>
        <p:spPr>
          <a:xfrm>
            <a:off x="67250" y="1902750"/>
            <a:ext cx="2050800" cy="17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t>The built-in Deployment behavior</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The other strategies can be implemented fairly easily by talking to the API.</a:t>
            </a:r>
            <a:endParaRPr/>
          </a:p>
        </p:txBody>
      </p:sp>
      <p:sp>
        <p:nvSpPr>
          <p:cNvPr id="824" name="Google Shape;824;p91"/>
          <p:cNvSpPr txBox="1"/>
          <p:nvPr/>
        </p:nvSpPr>
        <p:spPr>
          <a:xfrm>
            <a:off x="625875" y="4732675"/>
            <a:ext cx="3034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000"/>
              <a:t>Picture source: </a:t>
            </a:r>
            <a:r>
              <a:rPr lang="sv" sz="1000" u="sng">
                <a:solidFill>
                  <a:srgbClr val="4FC3F7"/>
                </a:solidFill>
                <a:hlinkClick r:id="rId4">
                  <a:extLst>
                    <a:ext uri="{A12FA001-AC4F-418D-AE19-62706E023703}">
                      <ahyp:hlinkClr val="tx"/>
                    </a:ext>
                  </a:extLst>
                </a:hlinkClick>
              </a:rPr>
              <a:t>Kubernetes effect by Bilgin Ibryam</a:t>
            </a:r>
            <a:endParaRPr sz="1000"/>
          </a:p>
        </p:txBody>
      </p:sp>
      <p:cxnSp>
        <p:nvCxnSpPr>
          <p:cNvPr id="825" name="Google Shape;825;p91"/>
          <p:cNvCxnSpPr/>
          <p:nvPr/>
        </p:nvCxnSpPr>
        <p:spPr>
          <a:xfrm flipH="1" rot="10800000">
            <a:off x="1351425" y="1996775"/>
            <a:ext cx="853800" cy="14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6"/>
          <p:cNvSpPr txBox="1"/>
          <p:nvPr>
            <p:ph idx="1" type="body"/>
          </p:nvPr>
        </p:nvSpPr>
        <p:spPr>
          <a:xfrm>
            <a:off x="597992" y="1544782"/>
            <a:ext cx="54564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t>An intro to CNCF</a:t>
            </a:r>
            <a:endParaRPr/>
          </a:p>
        </p:txBody>
      </p:sp>
      <p:sp>
        <p:nvSpPr>
          <p:cNvPr id="283" name="Google Shape;283;p56"/>
          <p:cNvSpPr txBox="1"/>
          <p:nvPr>
            <p:ph idx="2" type="body"/>
          </p:nvPr>
        </p:nvSpPr>
        <p:spPr>
          <a:xfrm>
            <a:off x="598001" y="2949225"/>
            <a:ext cx="5807100" cy="4866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sv"/>
              <a:t>Cloud Native Computing Foundation helps us all succeed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2"/>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Access your replicated Pods via a Service</a:t>
            </a:r>
            <a:endParaRPr/>
          </a:p>
        </p:txBody>
      </p:sp>
      <p:sp>
        <p:nvSpPr>
          <p:cNvPr id="831" name="Google Shape;831;p92"/>
          <p:cNvSpPr txBox="1"/>
          <p:nvPr>
            <p:ph idx="1" type="body"/>
          </p:nvPr>
        </p:nvSpPr>
        <p:spPr>
          <a:xfrm>
            <a:off x="311700" y="1152475"/>
            <a:ext cx="6015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 sz="1600"/>
              <a:t>A </a:t>
            </a:r>
            <a:r>
              <a:rPr lang="sv" sz="1600" u="sng">
                <a:solidFill>
                  <a:schemeClr val="hlink"/>
                </a:solidFill>
                <a:hlinkClick r:id="rId3"/>
              </a:rPr>
              <a:t>Service</a:t>
            </a:r>
            <a:r>
              <a:rPr lang="sv" sz="1600"/>
              <a:t> exposes one or many Pods via a </a:t>
            </a:r>
            <a:r>
              <a:rPr b="1" i="1" lang="sv" sz="1600"/>
              <a:t>stable, immortal, internal IP address</a:t>
            </a:r>
            <a:r>
              <a:rPr lang="sv" sz="1600"/>
              <a:t>.</a:t>
            </a:r>
            <a:endParaRPr sz="1600"/>
          </a:p>
          <a:p>
            <a:pPr indent="0" lvl="0" marL="0" rtl="0" algn="l">
              <a:lnSpc>
                <a:spcPct val="115000"/>
              </a:lnSpc>
              <a:spcBef>
                <a:spcPts val="0"/>
              </a:spcBef>
              <a:spcAft>
                <a:spcPts val="0"/>
              </a:spcAft>
              <a:buNone/>
            </a:pPr>
            <a:r>
              <a:rPr lang="sv" sz="1600"/>
              <a:t>It’s also accessible via cluster-internal DNS:</a:t>
            </a:r>
            <a:br>
              <a:rPr lang="sv" sz="1600"/>
            </a:br>
            <a:r>
              <a:rPr lang="sv" sz="1600">
                <a:highlight>
                  <a:srgbClr val="F2F2F2"/>
                </a:highlight>
                <a:latin typeface="Consolas"/>
                <a:ea typeface="Consolas"/>
                <a:cs typeface="Consolas"/>
                <a:sym typeface="Consolas"/>
              </a:rPr>
              <a:t>{service}.{namespace}.svc.cluster.local</a:t>
            </a:r>
            <a:r>
              <a:rPr lang="sv" sz="1600"/>
              <a:t>, e.g.</a:t>
            </a:r>
            <a:br>
              <a:rPr lang="sv" sz="1600"/>
            </a:br>
            <a:r>
              <a:rPr lang="sv" sz="1600">
                <a:highlight>
                  <a:srgbClr val="F2F2F2"/>
                </a:highlight>
                <a:latin typeface="Consolas"/>
                <a:ea typeface="Consolas"/>
                <a:cs typeface="Consolas"/>
                <a:sym typeface="Consolas"/>
              </a:rPr>
              <a:t>nginx.default.svc.cluster.local</a:t>
            </a:r>
            <a:endParaRPr sz="1600">
              <a:highlight>
                <a:srgbClr val="F2F2F2"/>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600">
              <a:highlight>
                <a:srgbClr val="F2F2F2"/>
              </a:highlight>
              <a:latin typeface="Consolas"/>
              <a:ea typeface="Consolas"/>
              <a:cs typeface="Consolas"/>
              <a:sym typeface="Consolas"/>
            </a:endParaRPr>
          </a:p>
          <a:p>
            <a:pPr indent="0" lvl="0" marL="0" rtl="0" algn="l">
              <a:lnSpc>
                <a:spcPct val="115000"/>
              </a:lnSpc>
              <a:spcBef>
                <a:spcPts val="0"/>
              </a:spcBef>
              <a:spcAft>
                <a:spcPts val="0"/>
              </a:spcAft>
              <a:buNone/>
            </a:pPr>
            <a:r>
              <a:rPr lang="sv" sz="1600"/>
              <a:t>The Service selects Pods based on the </a:t>
            </a:r>
            <a:r>
              <a:rPr b="1" lang="sv" sz="1600"/>
              <a:t>label key-value selectors</a:t>
            </a:r>
            <a:r>
              <a:rPr lang="sv" sz="1600"/>
              <a:t> (here </a:t>
            </a:r>
            <a:r>
              <a:rPr lang="sv" sz="1600">
                <a:highlight>
                  <a:srgbClr val="F2F2F2"/>
                </a:highlight>
                <a:latin typeface="Consolas"/>
                <a:ea typeface="Consolas"/>
                <a:cs typeface="Consolas"/>
                <a:sym typeface="Consolas"/>
              </a:rPr>
              <a:t>app=nginx</a:t>
            </a:r>
            <a:r>
              <a:rPr lang="sv" sz="1600"/>
              <a:t>)</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sv" sz="1600"/>
              <a:t>A Service may expose multiple ports. </a:t>
            </a:r>
            <a:r>
              <a:rPr lang="sv" sz="1600">
                <a:solidFill>
                  <a:schemeClr val="dk1"/>
                </a:solidFill>
              </a:rPr>
              <a:t>This ClusterIP can be declaratively specified, or dynamically allocated.</a:t>
            </a:r>
            <a:endParaRPr sz="1600"/>
          </a:p>
        </p:txBody>
      </p:sp>
      <p:graphicFrame>
        <p:nvGraphicFramePr>
          <p:cNvPr id="832" name="Google Shape;832;p92"/>
          <p:cNvGraphicFramePr/>
          <p:nvPr/>
        </p:nvGraphicFramePr>
        <p:xfrm>
          <a:off x="6326700" y="1189450"/>
          <a:ext cx="3000000" cy="3000000"/>
        </p:xfrm>
        <a:graphic>
          <a:graphicData uri="http://schemas.openxmlformats.org/drawingml/2006/table">
            <a:tbl>
              <a:tblPr>
                <a:noFill/>
                <a:tableStyleId>{BB95FC32-C72A-46CD-98EF-7647A6909D64}</a:tableStyleId>
              </a:tblPr>
              <a:tblGrid>
                <a:gridCol w="2728625"/>
              </a:tblGrid>
              <a:tr h="12700">
                <a:tc>
                  <a:txBody>
                    <a:bodyPr/>
                    <a:lstStyle/>
                    <a:p>
                      <a:pPr indent="0" lvl="0" marL="0" rtl="0" algn="l">
                        <a:lnSpc>
                          <a:spcPct val="115000"/>
                        </a:lnSpc>
                        <a:spcBef>
                          <a:spcPts val="0"/>
                        </a:spcBef>
                        <a:spcAft>
                          <a:spcPts val="0"/>
                        </a:spcAft>
                        <a:buNone/>
                      </a:pPr>
                      <a:r>
                        <a:rPr lang="sv">
                          <a:solidFill>
                            <a:srgbClr val="986801"/>
                          </a:solidFill>
                          <a:highlight>
                            <a:srgbClr val="FAFAFA"/>
                          </a:highlight>
                          <a:latin typeface="Consolas"/>
                          <a:ea typeface="Consolas"/>
                          <a:cs typeface="Consolas"/>
                          <a:sym typeface="Consolas"/>
                        </a:rPr>
                        <a:t>apiVersion:</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v1</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kind:</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Service</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metadata:</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name:</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nginx</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namespace:</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default</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labels:</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app:</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nginx</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spec:</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type:</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ClusterIP</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ports:</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 name:</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http</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port:</a:t>
                      </a:r>
                      <a:r>
                        <a:rPr lang="sv">
                          <a:solidFill>
                            <a:srgbClr val="383A42"/>
                          </a:solidFill>
                          <a:highlight>
                            <a:srgbClr val="FAFAFA"/>
                          </a:highlight>
                          <a:latin typeface="Consolas"/>
                          <a:ea typeface="Consolas"/>
                          <a:cs typeface="Consolas"/>
                          <a:sym typeface="Consolas"/>
                        </a:rPr>
                        <a:t> </a:t>
                      </a:r>
                      <a:r>
                        <a:rPr lang="sv">
                          <a:solidFill>
                            <a:srgbClr val="986801"/>
                          </a:solidFill>
                          <a:highlight>
                            <a:srgbClr val="FAFAFA"/>
                          </a:highlight>
                          <a:latin typeface="Consolas"/>
                          <a:ea typeface="Consolas"/>
                          <a:cs typeface="Consolas"/>
                          <a:sym typeface="Consolas"/>
                        </a:rPr>
                        <a:t>80</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targetPort:</a:t>
                      </a:r>
                      <a:r>
                        <a:rPr lang="sv">
                          <a:solidFill>
                            <a:srgbClr val="383A42"/>
                          </a:solidFill>
                          <a:highlight>
                            <a:srgbClr val="FAFAFA"/>
                          </a:highlight>
                          <a:latin typeface="Consolas"/>
                          <a:ea typeface="Consolas"/>
                          <a:cs typeface="Consolas"/>
                          <a:sym typeface="Consolas"/>
                        </a:rPr>
                        <a:t> </a:t>
                      </a:r>
                      <a:r>
                        <a:rPr lang="sv">
                          <a:solidFill>
                            <a:srgbClr val="986801"/>
                          </a:solidFill>
                          <a:highlight>
                            <a:srgbClr val="FAFAFA"/>
                          </a:highlight>
                          <a:latin typeface="Consolas"/>
                          <a:ea typeface="Consolas"/>
                          <a:cs typeface="Consolas"/>
                          <a:sym typeface="Consolas"/>
                        </a:rPr>
                        <a:t>80</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selector:</a:t>
                      </a:r>
                      <a:br>
                        <a:rPr lang="sv">
                          <a:solidFill>
                            <a:srgbClr val="383A42"/>
                          </a:solidFill>
                          <a:highlight>
                            <a:srgbClr val="FAFAFA"/>
                          </a:highlight>
                          <a:latin typeface="Consolas"/>
                          <a:ea typeface="Consolas"/>
                          <a:cs typeface="Consolas"/>
                          <a:sym typeface="Consolas"/>
                        </a:rPr>
                      </a:br>
                      <a:r>
                        <a:rPr lang="sv">
                          <a:solidFill>
                            <a:srgbClr val="986801"/>
                          </a:solidFill>
                          <a:highlight>
                            <a:srgbClr val="FAFAFA"/>
                          </a:highlight>
                          <a:latin typeface="Consolas"/>
                          <a:ea typeface="Consolas"/>
                          <a:cs typeface="Consolas"/>
                          <a:sym typeface="Consolas"/>
                        </a:rPr>
                        <a:t>    app:</a:t>
                      </a:r>
                      <a:r>
                        <a:rPr lang="sv">
                          <a:solidFill>
                            <a:srgbClr val="383A42"/>
                          </a:solidFill>
                          <a:highlight>
                            <a:srgbClr val="FAFAFA"/>
                          </a:highlight>
                          <a:latin typeface="Consolas"/>
                          <a:ea typeface="Consolas"/>
                          <a:cs typeface="Consolas"/>
                          <a:sym typeface="Consolas"/>
                        </a:rPr>
                        <a:t> </a:t>
                      </a:r>
                      <a:r>
                        <a:rPr lang="sv">
                          <a:solidFill>
                            <a:srgbClr val="50A14F"/>
                          </a:solidFill>
                          <a:highlight>
                            <a:srgbClr val="FAFAFA"/>
                          </a:highlight>
                          <a:latin typeface="Consolas"/>
                          <a:ea typeface="Consolas"/>
                          <a:cs typeface="Consolas"/>
                          <a:sym typeface="Consolas"/>
                        </a:rPr>
                        <a:t>nginx</a:t>
                      </a:r>
                      <a:endParaRPr>
                        <a:solidFill>
                          <a:srgbClr val="986801"/>
                        </a:solidFill>
                        <a:highlight>
                          <a:srgbClr val="FAFAFA"/>
                        </a:highlight>
                        <a:latin typeface="Consolas"/>
                        <a:ea typeface="Consolas"/>
                        <a:cs typeface="Consolas"/>
                        <a:sym typeface="Consolas"/>
                      </a:endParaRPr>
                    </a:p>
                  </a:txBody>
                  <a:tcPr marT="63500" marB="63500" marR="63500" marL="63500">
                    <a:solidFill>
                      <a:srgbClr val="FAFAFA"/>
                    </a:solidFill>
                  </a:tcPr>
                </a:tc>
              </a:tr>
            </a:tbl>
          </a:graphicData>
        </a:graphic>
      </p:graphicFrame>
      <p:sp>
        <p:nvSpPr>
          <p:cNvPr id="833" name="Google Shape;833;p92"/>
          <p:cNvSpPr/>
          <p:nvPr/>
        </p:nvSpPr>
        <p:spPr>
          <a:xfrm>
            <a:off x="6327925" y="4457700"/>
            <a:ext cx="2728500" cy="5259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sv" sz="1000"/>
              <a:t>The Pod Selector</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3"/>
          <p:cNvSpPr txBox="1"/>
          <p:nvPr>
            <p:ph type="title"/>
          </p:nvPr>
        </p:nvSpPr>
        <p:spPr>
          <a:xfrm>
            <a:off x="311700" y="2164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Expose your Service to the world with an Ingress</a:t>
            </a:r>
            <a:endParaRPr/>
          </a:p>
        </p:txBody>
      </p:sp>
      <p:sp>
        <p:nvSpPr>
          <p:cNvPr id="839" name="Google Shape;839;p93"/>
          <p:cNvSpPr txBox="1"/>
          <p:nvPr>
            <p:ph idx="1" type="body"/>
          </p:nvPr>
        </p:nvSpPr>
        <p:spPr>
          <a:xfrm>
            <a:off x="311700" y="923875"/>
            <a:ext cx="51345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600"/>
              <a:t>A Service is only </a:t>
            </a:r>
            <a:r>
              <a:rPr b="1" lang="sv" sz="1600"/>
              <a:t>accessible inside of the cluster</a:t>
            </a:r>
            <a:r>
              <a:rPr lang="sv"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sv" sz="1600"/>
              <a:t>In order to expose the Service to the internet, you must deploy an </a:t>
            </a:r>
            <a:r>
              <a:rPr b="1" i="1" lang="sv" sz="1600"/>
              <a:t>Ingress controller</a:t>
            </a:r>
            <a:r>
              <a:rPr lang="sv" sz="1600"/>
              <a:t>, like </a:t>
            </a:r>
            <a:r>
              <a:rPr lang="sv" sz="1600" u="sng">
                <a:solidFill>
                  <a:schemeClr val="hlink"/>
                </a:solidFill>
                <a:hlinkClick r:id="rId3"/>
              </a:rPr>
              <a:t>Traefik</a:t>
            </a:r>
            <a:r>
              <a:rPr lang="sv" sz="1600"/>
              <a:t>, and create an </a:t>
            </a:r>
            <a:r>
              <a:rPr lang="sv" sz="1600" u="sng">
                <a:solidFill>
                  <a:schemeClr val="hlink"/>
                </a:solidFill>
                <a:hlinkClick r:id="rId4"/>
              </a:rPr>
              <a:t>Ingress Rule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sv" sz="1600"/>
              <a:t>The Ingress rule is the Kubernetes-way of mapping hostnames and paths from </a:t>
            </a:r>
            <a:r>
              <a:rPr i="1" lang="sv" sz="1600"/>
              <a:t>internet requests to cluster-internal Services</a:t>
            </a:r>
            <a:r>
              <a:rPr lang="sv"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sv" sz="1600"/>
              <a:t>The Ingress controller is a loadbalancer that’s creating forwarding rules based on the Ingress Rules in the Kubernetes API.</a:t>
            </a:r>
            <a:endParaRPr sz="1600"/>
          </a:p>
        </p:txBody>
      </p:sp>
      <p:graphicFrame>
        <p:nvGraphicFramePr>
          <p:cNvPr id="840" name="Google Shape;840;p93"/>
          <p:cNvGraphicFramePr/>
          <p:nvPr/>
        </p:nvGraphicFramePr>
        <p:xfrm>
          <a:off x="5490875" y="1450050"/>
          <a:ext cx="3000000" cy="3000000"/>
        </p:xfrm>
        <a:graphic>
          <a:graphicData uri="http://schemas.openxmlformats.org/drawingml/2006/table">
            <a:tbl>
              <a:tblPr>
                <a:noFill/>
                <a:tableStyleId>{BB95FC32-C72A-46CD-98EF-7647A6909D64}</a:tableStyleId>
              </a:tblPr>
              <a:tblGrid>
                <a:gridCol w="3653125"/>
              </a:tblGrid>
              <a:tr h="12700">
                <a:tc>
                  <a:txBody>
                    <a:bodyPr/>
                    <a:lstStyle/>
                    <a:p>
                      <a:pPr indent="0" lvl="0" marL="0" rtl="0" algn="l">
                        <a:lnSpc>
                          <a:spcPct val="115000"/>
                        </a:lnSpc>
                        <a:spcBef>
                          <a:spcPts val="0"/>
                        </a:spcBef>
                        <a:spcAft>
                          <a:spcPts val="0"/>
                        </a:spcAft>
                        <a:buNone/>
                      </a:pPr>
                      <a:r>
                        <a:rPr lang="sv" sz="1100">
                          <a:solidFill>
                            <a:srgbClr val="986801"/>
                          </a:solidFill>
                          <a:highlight>
                            <a:srgbClr val="FAFAFA"/>
                          </a:highlight>
                          <a:latin typeface="Consolas"/>
                          <a:ea typeface="Consolas"/>
                          <a:cs typeface="Consolas"/>
                          <a:sym typeface="Consolas"/>
                        </a:rPr>
                        <a:t>apiVersion:</a:t>
                      </a:r>
                      <a:r>
                        <a:rPr lang="sv" sz="1100">
                          <a:solidFill>
                            <a:srgbClr val="383A42"/>
                          </a:solidFill>
                          <a:highlight>
                            <a:srgbClr val="FAFAFA"/>
                          </a:highlight>
                          <a:latin typeface="Consolas"/>
                          <a:ea typeface="Consolas"/>
                          <a:cs typeface="Consolas"/>
                          <a:sym typeface="Consolas"/>
                        </a:rPr>
                        <a:t> </a:t>
                      </a:r>
                      <a:r>
                        <a:rPr lang="sv" sz="1100">
                          <a:solidFill>
                            <a:srgbClr val="50A14F"/>
                          </a:solidFill>
                          <a:highlight>
                            <a:srgbClr val="FAFAFA"/>
                          </a:highlight>
                          <a:latin typeface="Consolas"/>
                          <a:ea typeface="Consolas"/>
                          <a:cs typeface="Consolas"/>
                          <a:sym typeface="Consolas"/>
                        </a:rPr>
                        <a:t>extensions/v1beta1</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kind:</a:t>
                      </a:r>
                      <a:r>
                        <a:rPr lang="sv" sz="1100">
                          <a:solidFill>
                            <a:srgbClr val="383A42"/>
                          </a:solidFill>
                          <a:highlight>
                            <a:srgbClr val="FAFAFA"/>
                          </a:highlight>
                          <a:latin typeface="Consolas"/>
                          <a:ea typeface="Consolas"/>
                          <a:cs typeface="Consolas"/>
                          <a:sym typeface="Consolas"/>
                        </a:rPr>
                        <a:t> </a:t>
                      </a:r>
                      <a:r>
                        <a:rPr lang="sv" sz="1100">
                          <a:solidFill>
                            <a:srgbClr val="50A14F"/>
                          </a:solidFill>
                          <a:highlight>
                            <a:srgbClr val="FAFAFA"/>
                          </a:highlight>
                          <a:latin typeface="Consolas"/>
                          <a:ea typeface="Consolas"/>
                          <a:cs typeface="Consolas"/>
                          <a:sym typeface="Consolas"/>
                        </a:rPr>
                        <a:t>Ingress</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metadata:</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name:</a:t>
                      </a:r>
                      <a:r>
                        <a:rPr lang="sv" sz="1100">
                          <a:solidFill>
                            <a:srgbClr val="383A42"/>
                          </a:solidFill>
                          <a:highlight>
                            <a:srgbClr val="FAFAFA"/>
                          </a:highlight>
                          <a:latin typeface="Consolas"/>
                          <a:ea typeface="Consolas"/>
                          <a:cs typeface="Consolas"/>
                          <a:sym typeface="Consolas"/>
                        </a:rPr>
                        <a:t> </a:t>
                      </a:r>
                      <a:r>
                        <a:rPr lang="sv" sz="1100">
                          <a:solidFill>
                            <a:srgbClr val="50A14F"/>
                          </a:solidFill>
                          <a:highlight>
                            <a:srgbClr val="FAFAFA"/>
                          </a:highlight>
                          <a:latin typeface="Consolas"/>
                          <a:ea typeface="Consolas"/>
                          <a:cs typeface="Consolas"/>
                          <a:sym typeface="Consolas"/>
                        </a:rPr>
                        <a:t>nginx</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namespace:</a:t>
                      </a:r>
                      <a:r>
                        <a:rPr lang="sv" sz="1100">
                          <a:solidFill>
                            <a:srgbClr val="383A42"/>
                          </a:solidFill>
                          <a:highlight>
                            <a:srgbClr val="FAFAFA"/>
                          </a:highlight>
                          <a:latin typeface="Consolas"/>
                          <a:ea typeface="Consolas"/>
                          <a:cs typeface="Consolas"/>
                          <a:sym typeface="Consolas"/>
                        </a:rPr>
                        <a:t> </a:t>
                      </a:r>
                      <a:r>
                        <a:rPr lang="sv" sz="1100">
                          <a:solidFill>
                            <a:srgbClr val="50A14F"/>
                          </a:solidFill>
                          <a:highlight>
                            <a:srgbClr val="FAFAFA"/>
                          </a:highlight>
                          <a:latin typeface="Consolas"/>
                          <a:ea typeface="Consolas"/>
                          <a:cs typeface="Consolas"/>
                          <a:sym typeface="Consolas"/>
                        </a:rPr>
                        <a:t>default</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labels:</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app:</a:t>
                      </a:r>
                      <a:r>
                        <a:rPr lang="sv" sz="1100">
                          <a:solidFill>
                            <a:srgbClr val="383A42"/>
                          </a:solidFill>
                          <a:highlight>
                            <a:srgbClr val="FAFAFA"/>
                          </a:highlight>
                          <a:latin typeface="Consolas"/>
                          <a:ea typeface="Consolas"/>
                          <a:cs typeface="Consolas"/>
                          <a:sym typeface="Consolas"/>
                        </a:rPr>
                        <a:t> </a:t>
                      </a:r>
                      <a:r>
                        <a:rPr lang="sv" sz="1100">
                          <a:solidFill>
                            <a:srgbClr val="50A14F"/>
                          </a:solidFill>
                          <a:highlight>
                            <a:srgbClr val="FAFAFA"/>
                          </a:highlight>
                          <a:latin typeface="Consolas"/>
                          <a:ea typeface="Consolas"/>
                          <a:cs typeface="Consolas"/>
                          <a:sym typeface="Consolas"/>
                        </a:rPr>
                        <a:t>nginx</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spec:</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rules:</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 host:</a:t>
                      </a:r>
                      <a:r>
                        <a:rPr lang="sv" sz="1100">
                          <a:solidFill>
                            <a:srgbClr val="383A42"/>
                          </a:solidFill>
                          <a:highlight>
                            <a:srgbClr val="FAFAFA"/>
                          </a:highlight>
                          <a:latin typeface="Consolas"/>
                          <a:ea typeface="Consolas"/>
                          <a:cs typeface="Consolas"/>
                          <a:sym typeface="Consolas"/>
                        </a:rPr>
                        <a:t> </a:t>
                      </a:r>
                      <a:r>
                        <a:rPr lang="sv" sz="1100">
                          <a:solidFill>
                            <a:srgbClr val="50A14F"/>
                          </a:solidFill>
                          <a:highlight>
                            <a:srgbClr val="FAFAFA"/>
                          </a:highlight>
                          <a:latin typeface="Consolas"/>
                          <a:ea typeface="Consolas"/>
                          <a:cs typeface="Consolas"/>
                          <a:sym typeface="Consolas"/>
                        </a:rPr>
                        <a:t>nginx.demo.kubernetesfinland.com</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http:</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paths:</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 path:</a:t>
                      </a:r>
                      <a:r>
                        <a:rPr lang="sv" sz="1100">
                          <a:solidFill>
                            <a:srgbClr val="383A42"/>
                          </a:solidFill>
                          <a:highlight>
                            <a:srgbClr val="FAFAFA"/>
                          </a:highlight>
                          <a:latin typeface="Consolas"/>
                          <a:ea typeface="Consolas"/>
                          <a:cs typeface="Consolas"/>
                          <a:sym typeface="Consolas"/>
                        </a:rPr>
                        <a:t> </a:t>
                      </a:r>
                      <a:r>
                        <a:rPr lang="sv" sz="1100">
                          <a:solidFill>
                            <a:srgbClr val="50A14F"/>
                          </a:solidFill>
                          <a:highlight>
                            <a:srgbClr val="FAFAFA"/>
                          </a:highlight>
                          <a:latin typeface="Consolas"/>
                          <a:ea typeface="Consolas"/>
                          <a:cs typeface="Consolas"/>
                          <a:sym typeface="Consolas"/>
                        </a:rPr>
                        <a:t>/</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backend:</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serviceName:</a:t>
                      </a:r>
                      <a:r>
                        <a:rPr lang="sv" sz="1100">
                          <a:solidFill>
                            <a:srgbClr val="383A42"/>
                          </a:solidFill>
                          <a:highlight>
                            <a:srgbClr val="FAFAFA"/>
                          </a:highlight>
                          <a:latin typeface="Consolas"/>
                          <a:ea typeface="Consolas"/>
                          <a:cs typeface="Consolas"/>
                          <a:sym typeface="Consolas"/>
                        </a:rPr>
                        <a:t> </a:t>
                      </a:r>
                      <a:r>
                        <a:rPr lang="sv" sz="1100">
                          <a:solidFill>
                            <a:srgbClr val="50A14F"/>
                          </a:solidFill>
                          <a:highlight>
                            <a:srgbClr val="FAFAFA"/>
                          </a:highlight>
                          <a:latin typeface="Consolas"/>
                          <a:ea typeface="Consolas"/>
                          <a:cs typeface="Consolas"/>
                          <a:sym typeface="Consolas"/>
                        </a:rPr>
                        <a:t>nginx</a:t>
                      </a:r>
                      <a:br>
                        <a:rPr lang="sv" sz="1100">
                          <a:solidFill>
                            <a:srgbClr val="383A42"/>
                          </a:solidFill>
                          <a:highlight>
                            <a:srgbClr val="FAFAFA"/>
                          </a:highlight>
                          <a:latin typeface="Consolas"/>
                          <a:ea typeface="Consolas"/>
                          <a:cs typeface="Consolas"/>
                          <a:sym typeface="Consolas"/>
                        </a:rPr>
                      </a:br>
                      <a:r>
                        <a:rPr lang="sv" sz="1100">
                          <a:solidFill>
                            <a:srgbClr val="986801"/>
                          </a:solidFill>
                          <a:highlight>
                            <a:srgbClr val="FAFAFA"/>
                          </a:highlight>
                          <a:latin typeface="Consolas"/>
                          <a:ea typeface="Consolas"/>
                          <a:cs typeface="Consolas"/>
                          <a:sym typeface="Consolas"/>
                        </a:rPr>
                        <a:t>          servicePort:</a:t>
                      </a:r>
                      <a:r>
                        <a:rPr lang="sv" sz="1100">
                          <a:solidFill>
                            <a:srgbClr val="383A42"/>
                          </a:solidFill>
                          <a:highlight>
                            <a:srgbClr val="FAFAFA"/>
                          </a:highlight>
                          <a:latin typeface="Consolas"/>
                          <a:ea typeface="Consolas"/>
                          <a:cs typeface="Consolas"/>
                          <a:sym typeface="Consolas"/>
                        </a:rPr>
                        <a:t> </a:t>
                      </a:r>
                      <a:r>
                        <a:rPr lang="sv" sz="1100">
                          <a:solidFill>
                            <a:srgbClr val="986801"/>
                          </a:solidFill>
                          <a:highlight>
                            <a:srgbClr val="FAFAFA"/>
                          </a:highlight>
                          <a:latin typeface="Consolas"/>
                          <a:ea typeface="Consolas"/>
                          <a:cs typeface="Consolas"/>
                          <a:sym typeface="Consolas"/>
                        </a:rPr>
                        <a:t>80</a:t>
                      </a:r>
                      <a:endParaRPr sz="1100"/>
                    </a:p>
                  </a:txBody>
                  <a:tcPr marT="63500" marB="63500" marR="63500" marL="63500">
                    <a:solidFill>
                      <a:srgbClr val="FAFAFA"/>
                    </a:solidFill>
                  </a:tcPr>
                </a:tc>
              </a:tr>
            </a:tbl>
          </a:graphicData>
        </a:graphic>
      </p:graphicFrame>
      <p:sp>
        <p:nvSpPr>
          <p:cNvPr id="841" name="Google Shape;841;p93"/>
          <p:cNvSpPr/>
          <p:nvPr/>
        </p:nvSpPr>
        <p:spPr>
          <a:xfrm>
            <a:off x="5490875" y="3973600"/>
            <a:ext cx="3585900" cy="6516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sv" sz="1000"/>
              <a:t>The Service reference</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94"/>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Isolate your stuff in a Namespace</a:t>
            </a:r>
            <a:endParaRPr/>
          </a:p>
        </p:txBody>
      </p:sp>
      <p:sp>
        <p:nvSpPr>
          <p:cNvPr id="847" name="Google Shape;847;p94"/>
          <p:cNvSpPr/>
          <p:nvPr/>
        </p:nvSpPr>
        <p:spPr>
          <a:xfrm>
            <a:off x="6239450" y="102975"/>
            <a:ext cx="1210248" cy="726192"/>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 sz="1300">
                <a:latin typeface="Roboto"/>
                <a:ea typeface="Roboto"/>
                <a:cs typeface="Roboto"/>
                <a:sym typeface="Roboto"/>
              </a:rPr>
              <a:t>Internet</a:t>
            </a:r>
            <a:endParaRPr sz="1300">
              <a:latin typeface="Roboto"/>
              <a:ea typeface="Roboto"/>
              <a:cs typeface="Roboto"/>
              <a:sym typeface="Roboto"/>
            </a:endParaRPr>
          </a:p>
        </p:txBody>
      </p:sp>
      <p:cxnSp>
        <p:nvCxnSpPr>
          <p:cNvPr id="848" name="Google Shape;848;p94"/>
          <p:cNvCxnSpPr>
            <a:endCxn id="849" idx="0"/>
          </p:cNvCxnSpPr>
          <p:nvPr/>
        </p:nvCxnSpPr>
        <p:spPr>
          <a:xfrm>
            <a:off x="7449750" y="505775"/>
            <a:ext cx="211800" cy="323400"/>
          </a:xfrm>
          <a:prstGeom prst="straightConnector1">
            <a:avLst/>
          </a:prstGeom>
          <a:noFill/>
          <a:ln cap="flat" cmpd="sng" w="9525">
            <a:solidFill>
              <a:schemeClr val="dk2"/>
            </a:solidFill>
            <a:prstDash val="solid"/>
            <a:round/>
            <a:headEnd len="med" w="med" type="none"/>
            <a:tailEnd len="med" w="med" type="triangle"/>
          </a:ln>
        </p:spPr>
      </p:cxnSp>
      <p:sp>
        <p:nvSpPr>
          <p:cNvPr id="849" name="Google Shape;849;p94"/>
          <p:cNvSpPr txBox="1"/>
          <p:nvPr/>
        </p:nvSpPr>
        <p:spPr>
          <a:xfrm>
            <a:off x="6441300" y="829175"/>
            <a:ext cx="24405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000">
                <a:latin typeface="Consolas"/>
                <a:ea typeface="Consolas"/>
                <a:cs typeface="Consolas"/>
                <a:sym typeface="Consolas"/>
              </a:rPr>
              <a:t>nginx.demo.kubernetesfinland.com</a:t>
            </a:r>
            <a:endParaRPr sz="1000">
              <a:latin typeface="Consolas"/>
              <a:ea typeface="Consolas"/>
              <a:cs typeface="Consolas"/>
              <a:sym typeface="Consolas"/>
            </a:endParaRPr>
          </a:p>
        </p:txBody>
      </p:sp>
      <p:grpSp>
        <p:nvGrpSpPr>
          <p:cNvPr id="850" name="Google Shape;850;p94"/>
          <p:cNvGrpSpPr/>
          <p:nvPr/>
        </p:nvGrpSpPr>
        <p:grpSpPr>
          <a:xfrm>
            <a:off x="6337050" y="1287075"/>
            <a:ext cx="2649000" cy="620801"/>
            <a:chOff x="6333575" y="1744250"/>
            <a:chExt cx="2649000" cy="620801"/>
          </a:xfrm>
        </p:grpSpPr>
        <p:sp>
          <p:nvSpPr>
            <p:cNvPr id="851" name="Google Shape;851;p94"/>
            <p:cNvSpPr/>
            <p:nvPr/>
          </p:nvSpPr>
          <p:spPr>
            <a:xfrm>
              <a:off x="6333575" y="1768300"/>
              <a:ext cx="2649000" cy="572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sv" sz="1200">
                  <a:latin typeface="Roboto"/>
                  <a:ea typeface="Roboto"/>
                  <a:cs typeface="Roboto"/>
                  <a:sym typeface="Roboto"/>
                </a:rPr>
                <a:t>Traefik as Ingress Controller</a:t>
              </a:r>
              <a:endParaRPr sz="1200">
                <a:latin typeface="Roboto"/>
                <a:ea typeface="Roboto"/>
                <a:cs typeface="Roboto"/>
                <a:sym typeface="Roboto"/>
              </a:endParaRPr>
            </a:p>
          </p:txBody>
        </p:sp>
        <p:pic>
          <p:nvPicPr>
            <p:cNvPr id="852" name="Google Shape;852;p94"/>
            <p:cNvPicPr preferRelativeResize="0"/>
            <p:nvPr/>
          </p:nvPicPr>
          <p:blipFill>
            <a:blip r:embed="rId3">
              <a:alphaModFix/>
            </a:blip>
            <a:stretch>
              <a:fillRect/>
            </a:stretch>
          </p:blipFill>
          <p:spPr>
            <a:xfrm>
              <a:off x="6337050" y="1744250"/>
              <a:ext cx="620800" cy="620801"/>
            </a:xfrm>
            <a:prstGeom prst="rect">
              <a:avLst/>
            </a:prstGeom>
            <a:noFill/>
            <a:ln>
              <a:noFill/>
            </a:ln>
          </p:spPr>
        </p:pic>
      </p:grpSp>
      <p:sp>
        <p:nvSpPr>
          <p:cNvPr id="853" name="Google Shape;853;p94"/>
          <p:cNvSpPr/>
          <p:nvPr/>
        </p:nvSpPr>
        <p:spPr>
          <a:xfrm>
            <a:off x="6152025" y="1907875"/>
            <a:ext cx="2991900" cy="31281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sv" sz="1200">
                <a:latin typeface="Roboto"/>
                <a:ea typeface="Roboto"/>
                <a:cs typeface="Roboto"/>
                <a:sym typeface="Roboto"/>
              </a:rPr>
              <a:t>Namespace: </a:t>
            </a:r>
            <a:r>
              <a:rPr lang="sv" sz="1200">
                <a:highlight>
                  <a:srgbClr val="F2F2F2"/>
                </a:highlight>
                <a:latin typeface="Consolas"/>
                <a:ea typeface="Consolas"/>
                <a:cs typeface="Consolas"/>
                <a:sym typeface="Consolas"/>
              </a:rPr>
              <a:t>default</a:t>
            </a:r>
            <a:endParaRPr sz="1200">
              <a:highlight>
                <a:srgbClr val="F2F2F2"/>
              </a:highlight>
              <a:latin typeface="Consolas"/>
              <a:ea typeface="Consolas"/>
              <a:cs typeface="Consolas"/>
              <a:sym typeface="Consolas"/>
            </a:endParaRPr>
          </a:p>
        </p:txBody>
      </p:sp>
      <p:cxnSp>
        <p:nvCxnSpPr>
          <p:cNvPr id="854" name="Google Shape;854;p94"/>
          <p:cNvCxnSpPr/>
          <p:nvPr/>
        </p:nvCxnSpPr>
        <p:spPr>
          <a:xfrm>
            <a:off x="7644675" y="1061650"/>
            <a:ext cx="6600" cy="257700"/>
          </a:xfrm>
          <a:prstGeom prst="straightConnector1">
            <a:avLst/>
          </a:prstGeom>
          <a:noFill/>
          <a:ln cap="flat" cmpd="sng" w="9525">
            <a:solidFill>
              <a:schemeClr val="dk2"/>
            </a:solidFill>
            <a:prstDash val="solid"/>
            <a:round/>
            <a:headEnd len="med" w="med" type="none"/>
            <a:tailEnd len="med" w="med" type="triangle"/>
          </a:ln>
        </p:spPr>
      </p:cxnSp>
      <p:sp>
        <p:nvSpPr>
          <p:cNvPr id="855" name="Google Shape;855;p94"/>
          <p:cNvSpPr/>
          <p:nvPr/>
        </p:nvSpPr>
        <p:spPr>
          <a:xfrm>
            <a:off x="6323475" y="2291100"/>
            <a:ext cx="2649000" cy="430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a:highlight>
                  <a:srgbClr val="F2F2F2"/>
                </a:highlight>
                <a:latin typeface="Consolas"/>
                <a:ea typeface="Consolas"/>
                <a:cs typeface="Consolas"/>
                <a:sym typeface="Consolas"/>
              </a:rPr>
              <a:t>nginx</a:t>
            </a:r>
            <a:r>
              <a:rPr lang="sv">
                <a:latin typeface="Roboto"/>
                <a:ea typeface="Roboto"/>
                <a:cs typeface="Roboto"/>
                <a:sym typeface="Roboto"/>
              </a:rPr>
              <a:t> Ingress Rule</a:t>
            </a:r>
            <a:endParaRPr>
              <a:latin typeface="Roboto"/>
              <a:ea typeface="Roboto"/>
              <a:cs typeface="Roboto"/>
              <a:sym typeface="Roboto"/>
            </a:endParaRPr>
          </a:p>
        </p:txBody>
      </p:sp>
      <p:sp>
        <p:nvSpPr>
          <p:cNvPr id="856" name="Google Shape;856;p94"/>
          <p:cNvSpPr/>
          <p:nvPr/>
        </p:nvSpPr>
        <p:spPr>
          <a:xfrm>
            <a:off x="6323475" y="2983625"/>
            <a:ext cx="2649000" cy="430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a:highlight>
                  <a:srgbClr val="F2F2F2"/>
                </a:highlight>
                <a:latin typeface="Consolas"/>
                <a:ea typeface="Consolas"/>
                <a:cs typeface="Consolas"/>
                <a:sym typeface="Consolas"/>
              </a:rPr>
              <a:t>nginx</a:t>
            </a:r>
            <a:r>
              <a:rPr lang="sv">
                <a:latin typeface="Roboto"/>
                <a:ea typeface="Roboto"/>
                <a:cs typeface="Roboto"/>
                <a:sym typeface="Roboto"/>
              </a:rPr>
              <a:t> Service</a:t>
            </a:r>
            <a:endParaRPr>
              <a:latin typeface="Roboto"/>
              <a:ea typeface="Roboto"/>
              <a:cs typeface="Roboto"/>
              <a:sym typeface="Roboto"/>
            </a:endParaRPr>
          </a:p>
        </p:txBody>
      </p:sp>
      <p:sp>
        <p:nvSpPr>
          <p:cNvPr id="857" name="Google Shape;857;p94"/>
          <p:cNvSpPr/>
          <p:nvPr/>
        </p:nvSpPr>
        <p:spPr>
          <a:xfrm>
            <a:off x="6337050" y="3712000"/>
            <a:ext cx="810000" cy="476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a:highlight>
                  <a:srgbClr val="F2F2F2"/>
                </a:highlight>
                <a:latin typeface="Consolas"/>
                <a:ea typeface="Consolas"/>
                <a:cs typeface="Consolas"/>
                <a:sym typeface="Consolas"/>
              </a:rPr>
              <a:t>nginx</a:t>
            </a:r>
            <a:r>
              <a:rPr lang="sv">
                <a:latin typeface="Roboto"/>
                <a:ea typeface="Roboto"/>
                <a:cs typeface="Roboto"/>
                <a:sym typeface="Roboto"/>
              </a:rPr>
              <a:t> Pod 1</a:t>
            </a:r>
            <a:endParaRPr>
              <a:latin typeface="Roboto"/>
              <a:ea typeface="Roboto"/>
              <a:cs typeface="Roboto"/>
              <a:sym typeface="Roboto"/>
            </a:endParaRPr>
          </a:p>
        </p:txBody>
      </p:sp>
      <p:sp>
        <p:nvSpPr>
          <p:cNvPr id="858" name="Google Shape;858;p94"/>
          <p:cNvSpPr/>
          <p:nvPr/>
        </p:nvSpPr>
        <p:spPr>
          <a:xfrm>
            <a:off x="7242975" y="3712000"/>
            <a:ext cx="810000" cy="476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a:highlight>
                  <a:srgbClr val="F2F2F2"/>
                </a:highlight>
                <a:latin typeface="Consolas"/>
                <a:ea typeface="Consolas"/>
                <a:cs typeface="Consolas"/>
                <a:sym typeface="Consolas"/>
              </a:rPr>
              <a:t>nginx</a:t>
            </a:r>
            <a:r>
              <a:rPr lang="sv">
                <a:latin typeface="Roboto"/>
                <a:ea typeface="Roboto"/>
                <a:cs typeface="Roboto"/>
                <a:sym typeface="Roboto"/>
              </a:rPr>
              <a:t> Pod 2</a:t>
            </a:r>
            <a:endParaRPr>
              <a:latin typeface="Roboto"/>
              <a:ea typeface="Roboto"/>
              <a:cs typeface="Roboto"/>
              <a:sym typeface="Roboto"/>
            </a:endParaRPr>
          </a:p>
        </p:txBody>
      </p:sp>
      <p:sp>
        <p:nvSpPr>
          <p:cNvPr id="859" name="Google Shape;859;p94"/>
          <p:cNvSpPr/>
          <p:nvPr/>
        </p:nvSpPr>
        <p:spPr>
          <a:xfrm>
            <a:off x="8148900" y="3712000"/>
            <a:ext cx="810000" cy="476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a:highlight>
                  <a:srgbClr val="F2F2F2"/>
                </a:highlight>
                <a:latin typeface="Consolas"/>
                <a:ea typeface="Consolas"/>
                <a:cs typeface="Consolas"/>
                <a:sym typeface="Consolas"/>
              </a:rPr>
              <a:t>nginx</a:t>
            </a:r>
            <a:r>
              <a:rPr lang="sv">
                <a:latin typeface="Roboto"/>
                <a:ea typeface="Roboto"/>
                <a:cs typeface="Roboto"/>
                <a:sym typeface="Roboto"/>
              </a:rPr>
              <a:t> Pod 3</a:t>
            </a:r>
            <a:endParaRPr>
              <a:latin typeface="Roboto"/>
              <a:ea typeface="Roboto"/>
              <a:cs typeface="Roboto"/>
              <a:sym typeface="Roboto"/>
            </a:endParaRPr>
          </a:p>
        </p:txBody>
      </p:sp>
      <p:sp>
        <p:nvSpPr>
          <p:cNvPr id="860" name="Google Shape;860;p94"/>
          <p:cNvSpPr/>
          <p:nvPr/>
        </p:nvSpPr>
        <p:spPr>
          <a:xfrm>
            <a:off x="6323475" y="4552225"/>
            <a:ext cx="2649000" cy="430200"/>
          </a:xfrm>
          <a:prstGeom prst="rect">
            <a:avLst/>
          </a:prstGeom>
          <a:solidFill>
            <a:srgbClr val="D9D2E9"/>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a:highlight>
                  <a:srgbClr val="F2F2F2"/>
                </a:highlight>
                <a:latin typeface="Consolas"/>
                <a:ea typeface="Consolas"/>
                <a:cs typeface="Consolas"/>
                <a:sym typeface="Consolas"/>
              </a:rPr>
              <a:t>nginx</a:t>
            </a:r>
            <a:r>
              <a:rPr lang="sv">
                <a:latin typeface="Roboto"/>
                <a:ea typeface="Roboto"/>
                <a:cs typeface="Roboto"/>
                <a:sym typeface="Roboto"/>
              </a:rPr>
              <a:t> Deployment</a:t>
            </a:r>
            <a:endParaRPr>
              <a:latin typeface="Roboto"/>
              <a:ea typeface="Roboto"/>
              <a:cs typeface="Roboto"/>
              <a:sym typeface="Roboto"/>
            </a:endParaRPr>
          </a:p>
        </p:txBody>
      </p:sp>
      <p:cxnSp>
        <p:nvCxnSpPr>
          <p:cNvPr id="861" name="Google Shape;861;p94"/>
          <p:cNvCxnSpPr/>
          <p:nvPr/>
        </p:nvCxnSpPr>
        <p:spPr>
          <a:xfrm>
            <a:off x="6975750" y="1883825"/>
            <a:ext cx="3300" cy="408900"/>
          </a:xfrm>
          <a:prstGeom prst="straightConnector1">
            <a:avLst/>
          </a:prstGeom>
          <a:noFill/>
          <a:ln cap="flat" cmpd="sng" w="9525">
            <a:solidFill>
              <a:schemeClr val="dk2"/>
            </a:solidFill>
            <a:prstDash val="solid"/>
            <a:round/>
            <a:headEnd len="med" w="med" type="none"/>
            <a:tailEnd len="med" w="med" type="triangle"/>
          </a:ln>
        </p:spPr>
      </p:cxnSp>
      <p:cxnSp>
        <p:nvCxnSpPr>
          <p:cNvPr id="862" name="Google Shape;862;p94"/>
          <p:cNvCxnSpPr>
            <a:stCxn id="855" idx="2"/>
            <a:endCxn id="856" idx="0"/>
          </p:cNvCxnSpPr>
          <p:nvPr/>
        </p:nvCxnSpPr>
        <p:spPr>
          <a:xfrm>
            <a:off x="7647975" y="2721300"/>
            <a:ext cx="0" cy="262200"/>
          </a:xfrm>
          <a:prstGeom prst="straightConnector1">
            <a:avLst/>
          </a:prstGeom>
          <a:noFill/>
          <a:ln cap="flat" cmpd="sng" w="9525">
            <a:solidFill>
              <a:schemeClr val="dk2"/>
            </a:solidFill>
            <a:prstDash val="solid"/>
            <a:round/>
            <a:headEnd len="med" w="med" type="none"/>
            <a:tailEnd len="med" w="med" type="triangle"/>
          </a:ln>
        </p:spPr>
      </p:cxnSp>
      <p:cxnSp>
        <p:nvCxnSpPr>
          <p:cNvPr id="863" name="Google Shape;863;p94"/>
          <p:cNvCxnSpPr>
            <a:stCxn id="856" idx="2"/>
            <a:endCxn id="857" idx="0"/>
          </p:cNvCxnSpPr>
          <p:nvPr/>
        </p:nvCxnSpPr>
        <p:spPr>
          <a:xfrm flipH="1">
            <a:off x="6741975" y="3413825"/>
            <a:ext cx="906000" cy="298200"/>
          </a:xfrm>
          <a:prstGeom prst="straightConnector1">
            <a:avLst/>
          </a:prstGeom>
          <a:noFill/>
          <a:ln cap="flat" cmpd="sng" w="9525">
            <a:solidFill>
              <a:schemeClr val="dk2"/>
            </a:solidFill>
            <a:prstDash val="solid"/>
            <a:round/>
            <a:headEnd len="med" w="med" type="none"/>
            <a:tailEnd len="med" w="med" type="triangle"/>
          </a:ln>
        </p:spPr>
      </p:cxnSp>
      <p:cxnSp>
        <p:nvCxnSpPr>
          <p:cNvPr id="864" name="Google Shape;864;p94"/>
          <p:cNvCxnSpPr>
            <a:stCxn id="856" idx="2"/>
            <a:endCxn id="858" idx="0"/>
          </p:cNvCxnSpPr>
          <p:nvPr/>
        </p:nvCxnSpPr>
        <p:spPr>
          <a:xfrm>
            <a:off x="7647975" y="3413825"/>
            <a:ext cx="0" cy="298200"/>
          </a:xfrm>
          <a:prstGeom prst="straightConnector1">
            <a:avLst/>
          </a:prstGeom>
          <a:noFill/>
          <a:ln cap="flat" cmpd="sng" w="9525">
            <a:solidFill>
              <a:schemeClr val="dk2"/>
            </a:solidFill>
            <a:prstDash val="solid"/>
            <a:round/>
            <a:headEnd len="med" w="med" type="none"/>
            <a:tailEnd len="med" w="med" type="triangle"/>
          </a:ln>
        </p:spPr>
      </p:cxnSp>
      <p:cxnSp>
        <p:nvCxnSpPr>
          <p:cNvPr id="865" name="Google Shape;865;p94"/>
          <p:cNvCxnSpPr>
            <a:stCxn id="856" idx="2"/>
            <a:endCxn id="859" idx="0"/>
          </p:cNvCxnSpPr>
          <p:nvPr/>
        </p:nvCxnSpPr>
        <p:spPr>
          <a:xfrm>
            <a:off x="7647975" y="3413825"/>
            <a:ext cx="906000" cy="298200"/>
          </a:xfrm>
          <a:prstGeom prst="straightConnector1">
            <a:avLst/>
          </a:prstGeom>
          <a:noFill/>
          <a:ln cap="flat" cmpd="sng" w="9525">
            <a:solidFill>
              <a:schemeClr val="dk2"/>
            </a:solidFill>
            <a:prstDash val="solid"/>
            <a:round/>
            <a:headEnd len="med" w="med" type="none"/>
            <a:tailEnd len="med" w="med" type="triangle"/>
          </a:ln>
        </p:spPr>
      </p:cxnSp>
      <p:cxnSp>
        <p:nvCxnSpPr>
          <p:cNvPr id="866" name="Google Shape;866;p94"/>
          <p:cNvCxnSpPr>
            <a:stCxn id="860" idx="0"/>
            <a:endCxn id="857" idx="2"/>
          </p:cNvCxnSpPr>
          <p:nvPr/>
        </p:nvCxnSpPr>
        <p:spPr>
          <a:xfrm rot="10800000">
            <a:off x="6741975" y="4188625"/>
            <a:ext cx="906000" cy="363600"/>
          </a:xfrm>
          <a:prstGeom prst="straightConnector1">
            <a:avLst/>
          </a:prstGeom>
          <a:noFill/>
          <a:ln cap="flat" cmpd="sng" w="9525">
            <a:solidFill>
              <a:schemeClr val="dk2"/>
            </a:solidFill>
            <a:prstDash val="dash"/>
            <a:round/>
            <a:headEnd len="med" w="med" type="none"/>
            <a:tailEnd len="med" w="med" type="triangle"/>
          </a:ln>
        </p:spPr>
      </p:cxnSp>
      <p:cxnSp>
        <p:nvCxnSpPr>
          <p:cNvPr id="867" name="Google Shape;867;p94"/>
          <p:cNvCxnSpPr>
            <a:stCxn id="860" idx="0"/>
            <a:endCxn id="858" idx="2"/>
          </p:cNvCxnSpPr>
          <p:nvPr/>
        </p:nvCxnSpPr>
        <p:spPr>
          <a:xfrm rot="10800000">
            <a:off x="7647975" y="4188625"/>
            <a:ext cx="0" cy="363600"/>
          </a:xfrm>
          <a:prstGeom prst="straightConnector1">
            <a:avLst/>
          </a:prstGeom>
          <a:noFill/>
          <a:ln cap="flat" cmpd="sng" w="9525">
            <a:solidFill>
              <a:schemeClr val="dk2"/>
            </a:solidFill>
            <a:prstDash val="dash"/>
            <a:round/>
            <a:headEnd len="med" w="med" type="none"/>
            <a:tailEnd len="med" w="med" type="triangle"/>
          </a:ln>
        </p:spPr>
      </p:cxnSp>
      <p:cxnSp>
        <p:nvCxnSpPr>
          <p:cNvPr id="868" name="Google Shape;868;p94"/>
          <p:cNvCxnSpPr>
            <a:stCxn id="860" idx="0"/>
            <a:endCxn id="859" idx="2"/>
          </p:cNvCxnSpPr>
          <p:nvPr/>
        </p:nvCxnSpPr>
        <p:spPr>
          <a:xfrm flipH="1" rot="10800000">
            <a:off x="7647975" y="4188625"/>
            <a:ext cx="906000" cy="363600"/>
          </a:xfrm>
          <a:prstGeom prst="straightConnector1">
            <a:avLst/>
          </a:prstGeom>
          <a:noFill/>
          <a:ln cap="flat" cmpd="sng" w="9525">
            <a:solidFill>
              <a:schemeClr val="dk2"/>
            </a:solidFill>
            <a:prstDash val="dash"/>
            <a:round/>
            <a:headEnd len="med" w="med" type="none"/>
            <a:tailEnd len="med" w="med" type="triangle"/>
          </a:ln>
        </p:spPr>
      </p:cxnSp>
      <p:sp>
        <p:nvSpPr>
          <p:cNvPr id="869" name="Google Shape;869;p94"/>
          <p:cNvSpPr txBox="1"/>
          <p:nvPr>
            <p:ph idx="1" type="body"/>
          </p:nvPr>
        </p:nvSpPr>
        <p:spPr>
          <a:xfrm>
            <a:off x="311700" y="1152475"/>
            <a:ext cx="5658300" cy="382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 sz="1600"/>
              <a:t>A </a:t>
            </a:r>
            <a:r>
              <a:rPr lang="sv" sz="1600" u="sng">
                <a:solidFill>
                  <a:schemeClr val="hlink"/>
                </a:solidFill>
                <a:hlinkClick r:id="rId4"/>
              </a:rPr>
              <a:t>Namespace</a:t>
            </a:r>
            <a:r>
              <a:rPr lang="sv" sz="1600"/>
              <a:t> is a logical isolation method, most resources are namespace-scoped.</a:t>
            </a:r>
            <a:br>
              <a:rPr lang="sv" sz="1600"/>
            </a:br>
            <a:endParaRPr sz="1600"/>
          </a:p>
          <a:p>
            <a:pPr indent="0" lvl="0" marL="0" rtl="0" algn="l">
              <a:lnSpc>
                <a:spcPct val="115000"/>
              </a:lnSpc>
              <a:spcBef>
                <a:spcPts val="0"/>
              </a:spcBef>
              <a:spcAft>
                <a:spcPts val="0"/>
              </a:spcAft>
              <a:buNone/>
            </a:pPr>
            <a:r>
              <a:rPr lang="sv" sz="1600"/>
              <a:t>You can group logically similar workloads in one namespace and enforce different policies.</a:t>
            </a:r>
            <a:br>
              <a:rPr lang="sv" sz="1600"/>
            </a:br>
            <a:endParaRPr sz="1600"/>
          </a:p>
          <a:p>
            <a:pPr indent="0" lvl="0" marL="0" rtl="0" algn="l">
              <a:lnSpc>
                <a:spcPct val="115000"/>
              </a:lnSpc>
              <a:spcBef>
                <a:spcPts val="0"/>
              </a:spcBef>
              <a:spcAft>
                <a:spcPts val="0"/>
              </a:spcAft>
              <a:buNone/>
            </a:pPr>
            <a:r>
              <a:rPr lang="sv" sz="1600"/>
              <a:t>You can e.g. have one namespace per team, and let them play in their own virtual environment.</a:t>
            </a:r>
            <a:br>
              <a:rPr lang="sv" sz="1600"/>
            </a:br>
            <a:endParaRPr sz="1600"/>
          </a:p>
          <a:p>
            <a:pPr indent="0" lvl="0" marL="0" rtl="0" algn="l">
              <a:lnSpc>
                <a:spcPct val="115000"/>
              </a:lnSpc>
              <a:spcBef>
                <a:spcPts val="0"/>
              </a:spcBef>
              <a:spcAft>
                <a:spcPts val="0"/>
              </a:spcAft>
              <a:buClr>
                <a:schemeClr val="dk1"/>
              </a:buClr>
              <a:buSzPts val="1100"/>
              <a:buFont typeface="Arial"/>
              <a:buNone/>
            </a:pPr>
            <a:r>
              <a:rPr lang="sv" sz="1600" u="sng">
                <a:solidFill>
                  <a:schemeClr val="hlink"/>
                </a:solidFill>
                <a:hlinkClick r:id="rId5"/>
              </a:rPr>
              <a:t>Role Based Access Control (RBAC)</a:t>
            </a:r>
            <a:r>
              <a:rPr lang="sv" sz="1600"/>
              <a:t> can be used to control what Kubernetes users can do, and what resources in what namespaces an user can access is one of the parameters to play with there.</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5"/>
          <p:cNvSpPr txBox="1"/>
          <p:nvPr/>
        </p:nvSpPr>
        <p:spPr>
          <a:xfrm>
            <a:off x="590200" y="1479800"/>
            <a:ext cx="49269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5"/>
          <p:cNvSpPr txBox="1"/>
          <p:nvPr>
            <p:ph idx="1" type="body"/>
          </p:nvPr>
        </p:nvSpPr>
        <p:spPr>
          <a:xfrm>
            <a:off x="597992" y="1544782"/>
            <a:ext cx="54564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solidFill>
                  <a:srgbClr val="FFFFFF"/>
                </a:solidFill>
              </a:rPr>
              <a:t>Getting started with your environment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6"/>
          <p:cNvSpPr txBox="1"/>
          <p:nvPr>
            <p:ph idx="1" type="body"/>
          </p:nvPr>
        </p:nvSpPr>
        <p:spPr>
          <a:xfrm>
            <a:off x="311700" y="1152475"/>
            <a:ext cx="8520600" cy="36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400"/>
              <a:t>Weaveworks (</a:t>
            </a:r>
            <a:r>
              <a:rPr lang="sv" sz="1400" u="sng">
                <a:solidFill>
                  <a:schemeClr val="hlink"/>
                </a:solidFill>
                <a:hlinkClick r:id="rId3"/>
              </a:rPr>
              <a:t>https://weave.works</a:t>
            </a:r>
            <a:r>
              <a:rPr lang="sv" sz="1400"/>
              <a:t>) is an official sponsor of this event and is providing the infrastructure for the training.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sv" sz="1400"/>
              <a:t>Weaveworks is a startup based in London, SF, Berlin, and with distributed teams. Our founders and engineers were the creators of RabbitMQ and now run a company with Kubernetes expertise.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sv" sz="1400"/>
              <a:t>Weaveworks has been running Kubernetes in production for about 4 years, our CEO Alexis Richardson is chair of the TOC for the CNCF, and we contribute to the Kubernetes through code, SIGs, and through community work. We have open source projects such as Weave Net, Weave Flux, Weave Scope, Weave Cortex, Weave Flagger, eksctl, and more.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sv" sz="1400"/>
              <a:t>Weaveworks offers Kubernetes and GitOps consulting and training, and it sells Weave Cloud (which includes hosted Prometheus), and a Weave Kubernetes Distribution.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881" name="Google Shape;881;p96"/>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Our online training sponsor is Weaveworks</a:t>
            </a:r>
            <a:endParaRPr/>
          </a:p>
        </p:txBody>
      </p:sp>
      <p:pic>
        <p:nvPicPr>
          <p:cNvPr id="882" name="Google Shape;882;p96"/>
          <p:cNvPicPr preferRelativeResize="0"/>
          <p:nvPr/>
        </p:nvPicPr>
        <p:blipFill>
          <a:blip r:embed="rId4">
            <a:alphaModFix/>
          </a:blip>
          <a:stretch>
            <a:fillRect/>
          </a:stretch>
        </p:blipFill>
        <p:spPr>
          <a:xfrm>
            <a:off x="7657270" y="111175"/>
            <a:ext cx="1352150" cy="1096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Our online training sponsor is DigitalOcean</a:t>
            </a:r>
            <a:endParaRPr/>
          </a:p>
        </p:txBody>
      </p:sp>
      <p:pic>
        <p:nvPicPr>
          <p:cNvPr id="888" name="Google Shape;888;p97"/>
          <p:cNvPicPr preferRelativeResize="0"/>
          <p:nvPr/>
        </p:nvPicPr>
        <p:blipFill>
          <a:blip r:embed="rId3">
            <a:alphaModFix/>
          </a:blip>
          <a:stretch>
            <a:fillRect/>
          </a:stretch>
        </p:blipFill>
        <p:spPr>
          <a:xfrm>
            <a:off x="311700" y="1017725"/>
            <a:ext cx="6759874" cy="3603776"/>
          </a:xfrm>
          <a:prstGeom prst="rect">
            <a:avLst/>
          </a:prstGeom>
          <a:noFill/>
          <a:ln>
            <a:noFill/>
          </a:ln>
        </p:spPr>
      </p:pic>
      <p:sp>
        <p:nvSpPr>
          <p:cNvPr id="889" name="Google Shape;889;p97"/>
          <p:cNvSpPr txBox="1"/>
          <p:nvPr/>
        </p:nvSpPr>
        <p:spPr>
          <a:xfrm>
            <a:off x="7273275" y="1245875"/>
            <a:ext cx="1726200" cy="6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a:t>A supporter of</a:t>
            </a:r>
            <a:endParaRPr/>
          </a:p>
          <a:p>
            <a:pPr indent="0" lvl="0" marL="0" rtl="0" algn="ctr">
              <a:spcBef>
                <a:spcPts val="0"/>
              </a:spcBef>
              <a:spcAft>
                <a:spcPts val="0"/>
              </a:spcAft>
              <a:buNone/>
            </a:pPr>
            <a:r>
              <a:rPr lang="sv"/>
              <a:t>our community</a:t>
            </a:r>
            <a:endParaRPr/>
          </a:p>
        </p:txBody>
      </p:sp>
      <p:pic>
        <p:nvPicPr>
          <p:cNvPr id="890" name="Google Shape;890;p97"/>
          <p:cNvPicPr preferRelativeResize="0"/>
          <p:nvPr/>
        </p:nvPicPr>
        <p:blipFill>
          <a:blip r:embed="rId4">
            <a:alphaModFix/>
          </a:blip>
          <a:stretch>
            <a:fillRect/>
          </a:stretch>
        </p:blipFill>
        <p:spPr>
          <a:xfrm>
            <a:off x="7440031" y="2029274"/>
            <a:ext cx="1392699" cy="146357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8"/>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Log in to your environment</a:t>
            </a:r>
            <a:endParaRPr/>
          </a:p>
        </p:txBody>
      </p:sp>
      <p:sp>
        <p:nvSpPr>
          <p:cNvPr id="896" name="Google Shape;896;p9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sv"/>
              <a:t>A cluster with one node has been pre-provisioned using </a:t>
            </a:r>
            <a:r>
              <a:rPr i="1" lang="sv"/>
              <a:t>DigitalOcean’s Kubernetes</a:t>
            </a:r>
            <a:r>
              <a:rPr lang="sv"/>
              <a:t> for each workshop participant. This means everyone has their own playground environment to use.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9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Log in to your environment</a:t>
            </a:r>
            <a:endParaRPr/>
          </a:p>
        </p:txBody>
      </p:sp>
      <p:sp>
        <p:nvSpPr>
          <p:cNvPr id="902" name="Google Shape;902;p9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81000" lvl="0" marL="457200" rtl="0" algn="l">
              <a:lnSpc>
                <a:spcPct val="150000"/>
              </a:lnSpc>
              <a:spcBef>
                <a:spcPts val="0"/>
              </a:spcBef>
              <a:spcAft>
                <a:spcPts val="0"/>
              </a:spcAft>
              <a:buClr>
                <a:schemeClr val="dk1"/>
              </a:buClr>
              <a:buSzPts val="2400"/>
              <a:buChar char="●"/>
            </a:pPr>
            <a:r>
              <a:rPr lang="sv">
                <a:solidFill>
                  <a:schemeClr val="dk1"/>
                </a:solidFill>
              </a:rPr>
              <a:t>Each cluster runs a </a:t>
            </a:r>
            <a:r>
              <a:rPr i="1" lang="sv">
                <a:solidFill>
                  <a:schemeClr val="dk1"/>
                </a:solidFill>
              </a:rPr>
              <a:t>Visual Studio Code web server,</a:t>
            </a:r>
            <a:r>
              <a:rPr lang="sv">
                <a:solidFill>
                  <a:schemeClr val="dk1"/>
                </a:solidFill>
              </a:rPr>
              <a:t> with utilities like </a:t>
            </a:r>
            <a:r>
              <a:rPr i="1" lang="sv" u="sng">
                <a:solidFill>
                  <a:schemeClr val="dk1"/>
                </a:solidFill>
              </a:rPr>
              <a:t>kubectl</a:t>
            </a:r>
            <a:r>
              <a:rPr lang="sv">
                <a:solidFill>
                  <a:schemeClr val="dk1"/>
                </a:solidFill>
              </a:rPr>
              <a:t> and </a:t>
            </a:r>
            <a:r>
              <a:rPr i="1" lang="sv" u="sng">
                <a:solidFill>
                  <a:schemeClr val="dk1"/>
                </a:solidFill>
              </a:rPr>
              <a:t>helm</a:t>
            </a:r>
            <a:r>
              <a:rPr lang="sv">
                <a:solidFill>
                  <a:schemeClr val="dk1"/>
                </a:solidFill>
              </a:rPr>
              <a:t> pre-installed. The web server is exposed through a public LoadBalancer, with Let’s Encrypt-issued certs.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0"/>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Log in to your environment</a:t>
            </a:r>
            <a:endParaRPr/>
          </a:p>
        </p:txBody>
      </p:sp>
      <p:sp>
        <p:nvSpPr>
          <p:cNvPr id="908" name="Google Shape;908;p100"/>
          <p:cNvSpPr txBox="1"/>
          <p:nvPr>
            <p:ph idx="1" type="body"/>
          </p:nvPr>
        </p:nvSpPr>
        <p:spPr>
          <a:xfrm>
            <a:off x="0" y="1152475"/>
            <a:ext cx="9013200" cy="34164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sv">
                <a:solidFill>
                  <a:schemeClr val="dk1"/>
                </a:solidFill>
              </a:rPr>
              <a:t>Log in to your personal environment using the URL:</a:t>
            </a:r>
            <a:br>
              <a:rPr lang="sv">
                <a:solidFill>
                  <a:schemeClr val="dk1"/>
                </a:solidFill>
              </a:rPr>
            </a:br>
            <a:br>
              <a:rPr lang="sv">
                <a:solidFill>
                  <a:schemeClr val="dk1"/>
                </a:solidFill>
              </a:rPr>
            </a:br>
            <a:r>
              <a:rPr b="1" lang="sv" sz="2100" u="sng">
                <a:solidFill>
                  <a:schemeClr val="hlink"/>
                </a:solidFill>
                <a:hlinkClick r:id="rId3"/>
              </a:rPr>
              <a:t>https://cluster-XX.gke-workshopctl.kubernetesfinland.com</a:t>
            </a:r>
            <a:br>
              <a:rPr b="1" lang="sv" sz="2200">
                <a:solidFill>
                  <a:schemeClr val="dk1"/>
                </a:solidFill>
              </a:rPr>
            </a:br>
            <a:r>
              <a:rPr b="1" lang="sv" sz="2200">
                <a:solidFill>
                  <a:schemeClr val="dk1"/>
                </a:solidFill>
              </a:rPr>
              <a:t>(where XX is your personal number)</a:t>
            </a:r>
            <a:br>
              <a:rPr b="1" lang="sv" sz="1600">
                <a:solidFill>
                  <a:schemeClr val="dk1"/>
                </a:solidFill>
              </a:rPr>
            </a:br>
            <a:endParaRPr b="1">
              <a:solidFill>
                <a:schemeClr val="dk1"/>
              </a:solidFill>
            </a:endParaRPr>
          </a:p>
          <a:p>
            <a:pPr indent="-381000" lvl="0" marL="457200" rtl="0" algn="l">
              <a:spcBef>
                <a:spcPts val="0"/>
              </a:spcBef>
              <a:spcAft>
                <a:spcPts val="0"/>
              </a:spcAft>
              <a:buClr>
                <a:schemeClr val="dk1"/>
              </a:buClr>
              <a:buSzPts val="2400"/>
              <a:buChar char="●"/>
            </a:pPr>
            <a:r>
              <a:rPr lang="sv">
                <a:solidFill>
                  <a:schemeClr val="dk1"/>
                </a:solidFill>
              </a:rPr>
              <a:t>Login passphrase: “kubernetesrocks”</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01"/>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Your environment</a:t>
            </a:r>
            <a:endParaRPr/>
          </a:p>
        </p:txBody>
      </p:sp>
      <p:pic>
        <p:nvPicPr>
          <p:cNvPr id="914" name="Google Shape;914;p101"/>
          <p:cNvPicPr preferRelativeResize="0"/>
          <p:nvPr/>
        </p:nvPicPr>
        <p:blipFill>
          <a:blip r:embed="rId3">
            <a:alphaModFix/>
          </a:blip>
          <a:stretch>
            <a:fillRect/>
          </a:stretch>
        </p:blipFill>
        <p:spPr>
          <a:xfrm>
            <a:off x="1040521" y="1000075"/>
            <a:ext cx="7029828" cy="3991025"/>
          </a:xfrm>
          <a:prstGeom prst="rect">
            <a:avLst/>
          </a:prstGeom>
          <a:noFill/>
          <a:ln>
            <a:noFill/>
          </a:ln>
        </p:spPr>
      </p:pic>
      <p:sp>
        <p:nvSpPr>
          <p:cNvPr id="915" name="Google Shape;915;p101"/>
          <p:cNvSpPr txBox="1"/>
          <p:nvPr/>
        </p:nvSpPr>
        <p:spPr>
          <a:xfrm>
            <a:off x="3319675" y="2012075"/>
            <a:ext cx="33819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3000">
                <a:solidFill>
                  <a:srgbClr val="FFE599"/>
                </a:solidFill>
              </a:rPr>
              <a:t>Application code</a:t>
            </a:r>
            <a:endParaRPr b="1" sz="3000">
              <a:solidFill>
                <a:srgbClr val="FFE599"/>
              </a:solidFill>
            </a:endParaRPr>
          </a:p>
        </p:txBody>
      </p:sp>
      <p:sp>
        <p:nvSpPr>
          <p:cNvPr id="916" name="Google Shape;916;p101"/>
          <p:cNvSpPr/>
          <p:nvPr/>
        </p:nvSpPr>
        <p:spPr>
          <a:xfrm>
            <a:off x="1202775" y="1406175"/>
            <a:ext cx="1155300" cy="877200"/>
          </a:xfrm>
          <a:prstGeom prst="rect">
            <a:avLst/>
          </a:prstGeom>
          <a:no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7" name="Google Shape;917;p101"/>
          <p:cNvCxnSpPr/>
          <p:nvPr/>
        </p:nvCxnSpPr>
        <p:spPr>
          <a:xfrm>
            <a:off x="2442275" y="1886000"/>
            <a:ext cx="793200" cy="480900"/>
          </a:xfrm>
          <a:prstGeom prst="straightConnector1">
            <a:avLst/>
          </a:prstGeom>
          <a:noFill/>
          <a:ln cap="flat" cmpd="sng" w="9525">
            <a:solidFill>
              <a:srgbClr val="FFE599"/>
            </a:solidFill>
            <a:prstDash val="solid"/>
            <a:round/>
            <a:headEnd len="med" w="med" type="stealth"/>
            <a:tailEnd len="med" w="med" type="none"/>
          </a:ln>
        </p:spPr>
      </p:cxnSp>
      <p:sp>
        <p:nvSpPr>
          <p:cNvPr id="918" name="Google Shape;918;p101"/>
          <p:cNvSpPr/>
          <p:nvPr/>
        </p:nvSpPr>
        <p:spPr>
          <a:xfrm>
            <a:off x="2391450" y="3436475"/>
            <a:ext cx="5604300" cy="1430100"/>
          </a:xfrm>
          <a:prstGeom prst="rect">
            <a:avLst/>
          </a:prstGeom>
          <a:no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1"/>
          <p:cNvSpPr txBox="1"/>
          <p:nvPr/>
        </p:nvSpPr>
        <p:spPr>
          <a:xfrm>
            <a:off x="3550350" y="4246200"/>
            <a:ext cx="40605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3000">
                <a:solidFill>
                  <a:srgbClr val="FFE599"/>
                </a:solidFill>
              </a:rPr>
              <a:t>Cluster shell</a:t>
            </a:r>
            <a:endParaRPr b="1" sz="3000">
              <a:solidFill>
                <a:srgbClr val="FFE5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sv" sz="1000">
                <a:solidFill>
                  <a:schemeClr val="dk2"/>
                </a:solidFill>
              </a:rPr>
              <a:t>‹#›</a:t>
            </a:fld>
            <a:endParaRPr sz="1000">
              <a:solidFill>
                <a:schemeClr val="dk2"/>
              </a:solidFill>
            </a:endParaRPr>
          </a:p>
        </p:txBody>
      </p:sp>
      <p:sp>
        <p:nvSpPr>
          <p:cNvPr id="289" name="Google Shape;289;p57"/>
          <p:cNvSpPr txBox="1"/>
          <p:nvPr>
            <p:ph idx="4294967295"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CNCF Projects</a:t>
            </a:r>
            <a:endParaRPr/>
          </a:p>
        </p:txBody>
      </p:sp>
      <p:pic>
        <p:nvPicPr>
          <p:cNvPr id="290" name="Google Shape;290;p57"/>
          <p:cNvPicPr preferRelativeResize="0"/>
          <p:nvPr/>
        </p:nvPicPr>
        <p:blipFill>
          <a:blip r:embed="rId3">
            <a:alphaModFix/>
          </a:blip>
          <a:stretch>
            <a:fillRect/>
          </a:stretch>
        </p:blipFill>
        <p:spPr>
          <a:xfrm>
            <a:off x="461150" y="1127450"/>
            <a:ext cx="3277674" cy="1095550"/>
          </a:xfrm>
          <a:prstGeom prst="rect">
            <a:avLst/>
          </a:prstGeom>
          <a:noFill/>
          <a:ln>
            <a:noFill/>
          </a:ln>
        </p:spPr>
      </p:pic>
      <p:pic>
        <p:nvPicPr>
          <p:cNvPr id="291" name="Google Shape;291;p57"/>
          <p:cNvPicPr preferRelativeResize="0"/>
          <p:nvPr/>
        </p:nvPicPr>
        <p:blipFill>
          <a:blip r:embed="rId4">
            <a:alphaModFix/>
          </a:blip>
          <a:stretch>
            <a:fillRect/>
          </a:stretch>
        </p:blipFill>
        <p:spPr>
          <a:xfrm>
            <a:off x="5016025" y="772129"/>
            <a:ext cx="3149102" cy="1340250"/>
          </a:xfrm>
          <a:prstGeom prst="rect">
            <a:avLst/>
          </a:prstGeom>
          <a:noFill/>
          <a:ln>
            <a:noFill/>
          </a:ln>
        </p:spPr>
      </p:pic>
      <p:pic>
        <p:nvPicPr>
          <p:cNvPr id="292" name="Google Shape;292;p57"/>
          <p:cNvPicPr preferRelativeResize="0"/>
          <p:nvPr/>
        </p:nvPicPr>
        <p:blipFill>
          <a:blip r:embed="rId5">
            <a:alphaModFix/>
          </a:blip>
          <a:stretch>
            <a:fillRect/>
          </a:stretch>
        </p:blipFill>
        <p:spPr>
          <a:xfrm>
            <a:off x="5016025" y="2194830"/>
            <a:ext cx="3232979" cy="131071"/>
          </a:xfrm>
          <a:prstGeom prst="rect">
            <a:avLst/>
          </a:prstGeom>
          <a:noFill/>
          <a:ln>
            <a:noFill/>
          </a:ln>
        </p:spPr>
      </p:pic>
      <p:pic>
        <p:nvPicPr>
          <p:cNvPr id="293" name="Google Shape;293;p57"/>
          <p:cNvPicPr preferRelativeResize="0"/>
          <p:nvPr/>
        </p:nvPicPr>
        <p:blipFill>
          <a:blip r:embed="rId6">
            <a:alphaModFix/>
          </a:blip>
          <a:stretch>
            <a:fillRect/>
          </a:stretch>
        </p:blipFill>
        <p:spPr>
          <a:xfrm>
            <a:off x="400817" y="2146800"/>
            <a:ext cx="3420449" cy="2874276"/>
          </a:xfrm>
          <a:prstGeom prst="rect">
            <a:avLst/>
          </a:prstGeom>
          <a:noFill/>
          <a:ln>
            <a:noFill/>
          </a:ln>
        </p:spPr>
      </p:pic>
      <p:pic>
        <p:nvPicPr>
          <p:cNvPr id="294" name="Google Shape;294;p57"/>
          <p:cNvPicPr preferRelativeResize="0"/>
          <p:nvPr/>
        </p:nvPicPr>
        <p:blipFill>
          <a:blip r:embed="rId7">
            <a:alphaModFix/>
          </a:blip>
          <a:stretch>
            <a:fillRect/>
          </a:stretch>
        </p:blipFill>
        <p:spPr>
          <a:xfrm>
            <a:off x="4993675" y="2408351"/>
            <a:ext cx="3550800" cy="2719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2"/>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Set up environment</a:t>
            </a:r>
            <a:endParaRPr/>
          </a:p>
        </p:txBody>
      </p:sp>
      <p:sp>
        <p:nvSpPr>
          <p:cNvPr id="925" name="Google Shape;925;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sv"/>
              <a:t>File -&gt; </a:t>
            </a:r>
            <a:r>
              <a:rPr b="1" lang="sv"/>
              <a:t>Open Folder</a:t>
            </a:r>
            <a:r>
              <a:rPr lang="sv"/>
              <a:t>: /home/coder/project</a:t>
            </a:r>
            <a:endParaRPr/>
          </a:p>
          <a:p>
            <a:pPr indent="-381000" lvl="0" marL="457200" rtl="0" algn="l">
              <a:spcBef>
                <a:spcPts val="0"/>
              </a:spcBef>
              <a:spcAft>
                <a:spcPts val="0"/>
              </a:spcAft>
              <a:buSzPts val="2400"/>
              <a:buChar char="-"/>
            </a:pPr>
            <a:r>
              <a:rPr b="1" lang="sv"/>
              <a:t>Terminal -&gt; New Terminal</a:t>
            </a:r>
            <a:endParaRPr b="1"/>
          </a:p>
          <a:p>
            <a:pPr indent="-368300" lvl="0" marL="457200" rtl="0" algn="l">
              <a:spcBef>
                <a:spcPts val="0"/>
              </a:spcBef>
              <a:spcAft>
                <a:spcPts val="0"/>
              </a:spcAft>
              <a:buSzPts val="2200"/>
              <a:buChar char="-"/>
            </a:pPr>
            <a:r>
              <a:rPr b="1" lang="sv" sz="2200"/>
              <a:t>git clone https://github.com/cloud-native-nordics/workshopctl</a:t>
            </a:r>
            <a:endParaRPr b="1" sz="2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3"/>
          <p:cNvSpPr txBox="1"/>
          <p:nvPr>
            <p:ph idx="1" type="body"/>
          </p:nvPr>
        </p:nvSpPr>
        <p:spPr>
          <a:xfrm>
            <a:off x="598000" y="1544775"/>
            <a:ext cx="66069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t>Getting started</a:t>
            </a:r>
            <a:endParaRPr/>
          </a:p>
        </p:txBody>
      </p:sp>
      <p:sp>
        <p:nvSpPr>
          <p:cNvPr id="931" name="Google Shape;931;p103"/>
          <p:cNvSpPr txBox="1"/>
          <p:nvPr>
            <p:ph idx="2" type="body"/>
          </p:nvPr>
        </p:nvSpPr>
        <p:spPr>
          <a:xfrm>
            <a:off x="598000" y="2949225"/>
            <a:ext cx="7512600" cy="4866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sv"/>
              <a:t>Dive into how to use Kubernetes for real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4"/>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Workshop resources repository on GitHub</a:t>
            </a:r>
            <a:endParaRPr/>
          </a:p>
        </p:txBody>
      </p:sp>
      <p:sp>
        <p:nvSpPr>
          <p:cNvPr id="937" name="Google Shape;937;p104"/>
          <p:cNvSpPr txBox="1"/>
          <p:nvPr>
            <p:ph idx="1" type="body"/>
          </p:nvPr>
        </p:nvSpPr>
        <p:spPr>
          <a:xfrm>
            <a:off x="311700" y="1076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200" u="sng">
                <a:solidFill>
                  <a:schemeClr val="hlink"/>
                </a:solidFill>
                <a:hlinkClick r:id="rId3"/>
              </a:rPr>
              <a:t>https://github.com/cloud-native-nordics/workshopctl</a:t>
            </a:r>
            <a:endParaRPr sz="2200"/>
          </a:p>
          <a:p>
            <a:pPr indent="0" lvl="0" marL="0" rtl="0" algn="l">
              <a:spcBef>
                <a:spcPts val="0"/>
              </a:spcBef>
              <a:spcAft>
                <a:spcPts val="0"/>
              </a:spcAft>
              <a:buNone/>
            </a:pPr>
            <a:r>
              <a:t/>
            </a:r>
            <a:endParaRPr sz="2200"/>
          </a:p>
        </p:txBody>
      </p:sp>
      <p:grpSp>
        <p:nvGrpSpPr>
          <p:cNvPr id="938" name="Google Shape;938;p104"/>
          <p:cNvGrpSpPr/>
          <p:nvPr/>
        </p:nvGrpSpPr>
        <p:grpSpPr>
          <a:xfrm>
            <a:off x="2456367" y="1648968"/>
            <a:ext cx="4231265" cy="3487461"/>
            <a:chOff x="2074500" y="1648975"/>
            <a:chExt cx="4995000" cy="4202772"/>
          </a:xfrm>
        </p:grpSpPr>
        <p:pic>
          <p:nvPicPr>
            <p:cNvPr id="939" name="Google Shape;939;p104"/>
            <p:cNvPicPr preferRelativeResize="0"/>
            <p:nvPr/>
          </p:nvPicPr>
          <p:blipFill>
            <a:blip r:embed="rId4">
              <a:alphaModFix/>
            </a:blip>
            <a:stretch>
              <a:fillRect/>
            </a:stretch>
          </p:blipFill>
          <p:spPr>
            <a:xfrm>
              <a:off x="2074500" y="1648975"/>
              <a:ext cx="4995000" cy="1528475"/>
            </a:xfrm>
            <a:prstGeom prst="rect">
              <a:avLst/>
            </a:prstGeom>
            <a:noFill/>
            <a:ln>
              <a:noFill/>
            </a:ln>
          </p:spPr>
        </p:pic>
        <p:pic>
          <p:nvPicPr>
            <p:cNvPr id="940" name="Google Shape;940;p104"/>
            <p:cNvPicPr preferRelativeResize="0"/>
            <p:nvPr/>
          </p:nvPicPr>
          <p:blipFill>
            <a:blip r:embed="rId5">
              <a:alphaModFix/>
            </a:blip>
            <a:stretch>
              <a:fillRect/>
            </a:stretch>
          </p:blipFill>
          <p:spPr>
            <a:xfrm>
              <a:off x="2074500" y="3177450"/>
              <a:ext cx="4995000" cy="2674298"/>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05"/>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When you’re stuck: check out the docs!</a:t>
            </a:r>
            <a:endParaRPr/>
          </a:p>
        </p:txBody>
      </p:sp>
      <p:sp>
        <p:nvSpPr>
          <p:cNvPr id="946" name="Google Shape;946;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Whenever you see the                                  button, you can click it to browse the relevant part of the official docs. </a:t>
            </a:r>
            <a:endParaRPr/>
          </a:p>
        </p:txBody>
      </p:sp>
      <p:grpSp>
        <p:nvGrpSpPr>
          <p:cNvPr id="947" name="Google Shape;947;p105"/>
          <p:cNvGrpSpPr/>
          <p:nvPr/>
        </p:nvGrpSpPr>
        <p:grpSpPr>
          <a:xfrm>
            <a:off x="4047000" y="1093500"/>
            <a:ext cx="2236800" cy="629100"/>
            <a:chOff x="-3353700" y="1303175"/>
            <a:chExt cx="2236800" cy="629100"/>
          </a:xfrm>
        </p:grpSpPr>
        <p:sp>
          <p:nvSpPr>
            <p:cNvPr id="948" name="Google Shape;948;p105"/>
            <p:cNvSpPr txBox="1"/>
            <p:nvPr/>
          </p:nvSpPr>
          <p:spPr>
            <a:xfrm>
              <a:off x="-3353700" y="1303175"/>
              <a:ext cx="2236800" cy="62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105"/>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950" name="Google Shape;950;p105"/>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pic>
        <p:nvPicPr>
          <p:cNvPr id="951" name="Google Shape;951;p105"/>
          <p:cNvPicPr preferRelativeResize="0"/>
          <p:nvPr/>
        </p:nvPicPr>
        <p:blipFill>
          <a:blip r:embed="rId5">
            <a:alphaModFix/>
          </a:blip>
          <a:stretch>
            <a:fillRect/>
          </a:stretch>
        </p:blipFill>
        <p:spPr>
          <a:xfrm>
            <a:off x="1779337" y="2159175"/>
            <a:ext cx="5585323" cy="2984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sz="2000"/>
              <a:t>Get the cluster version:</a:t>
            </a:r>
            <a:endParaRPr sz="2000"/>
          </a:p>
          <a:p>
            <a:pPr indent="0" lvl="0" marL="0" rtl="0" algn="l">
              <a:lnSpc>
                <a:spcPct val="150000"/>
              </a:lnSpc>
              <a:spcBef>
                <a:spcPts val="0"/>
              </a:spcBef>
              <a:spcAft>
                <a:spcPts val="0"/>
              </a:spcAft>
              <a:buNone/>
            </a:pPr>
            <a:r>
              <a:rPr b="1" lang="sv" sz="2000"/>
              <a:t>$ kubectl version</a:t>
            </a:r>
            <a:endParaRPr b="1" sz="2000"/>
          </a:p>
          <a:p>
            <a:pPr indent="0" lvl="0" marL="0" rtl="0" algn="l">
              <a:lnSpc>
                <a:spcPct val="150000"/>
              </a:lnSpc>
              <a:spcBef>
                <a:spcPts val="0"/>
              </a:spcBef>
              <a:spcAft>
                <a:spcPts val="0"/>
              </a:spcAft>
              <a:buClr>
                <a:schemeClr val="dk1"/>
              </a:buClr>
              <a:buSzPts val="1100"/>
              <a:buFont typeface="Arial"/>
              <a:buNone/>
            </a:pPr>
            <a:r>
              <a:rPr lang="sv" sz="2000">
                <a:solidFill>
                  <a:schemeClr val="dk1"/>
                </a:solidFill>
              </a:rPr>
              <a:t>See all the workloads (Pods) running in the cluster</a:t>
            </a:r>
            <a:r>
              <a:rPr lang="sv" sz="2000">
                <a:solidFill>
                  <a:schemeClr val="dk1"/>
                </a:solidFill>
              </a:rPr>
              <a:t>:</a:t>
            </a:r>
            <a:endParaRPr sz="2000">
              <a:solidFill>
                <a:schemeClr val="dk1"/>
              </a:solidFill>
            </a:endParaRPr>
          </a:p>
          <a:p>
            <a:pPr indent="0" lvl="0" marL="0" rtl="0" algn="l">
              <a:lnSpc>
                <a:spcPct val="150000"/>
              </a:lnSpc>
              <a:spcBef>
                <a:spcPts val="0"/>
              </a:spcBef>
              <a:spcAft>
                <a:spcPts val="0"/>
              </a:spcAft>
              <a:buNone/>
            </a:pPr>
            <a:r>
              <a:rPr b="1" lang="sv" sz="2000">
                <a:solidFill>
                  <a:schemeClr val="dk1"/>
                </a:solidFill>
              </a:rPr>
              <a:t>$ kubectl get pods --all-namespaces</a:t>
            </a:r>
            <a:endParaRPr b="1" sz="2000">
              <a:solidFill>
                <a:schemeClr val="dk1"/>
              </a:solidFill>
            </a:endParaRPr>
          </a:p>
          <a:p>
            <a:pPr indent="0" lvl="0" marL="0" rtl="0" algn="l">
              <a:lnSpc>
                <a:spcPct val="150000"/>
              </a:lnSpc>
              <a:spcBef>
                <a:spcPts val="0"/>
              </a:spcBef>
              <a:spcAft>
                <a:spcPts val="0"/>
              </a:spcAft>
              <a:buNone/>
            </a:pPr>
            <a:r>
              <a:rPr lang="sv" sz="2000">
                <a:solidFill>
                  <a:schemeClr val="dk1"/>
                </a:solidFill>
              </a:rPr>
              <a:t>See all the most commonly-used resources in the cluster:</a:t>
            </a:r>
            <a:endParaRPr sz="20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sv" sz="2000">
                <a:solidFill>
                  <a:schemeClr val="dk1"/>
                </a:solidFill>
              </a:rPr>
              <a:t>$ kubectl get all --all-namespaces</a:t>
            </a:r>
            <a:endParaRPr b="1" sz="2000">
              <a:solidFill>
                <a:schemeClr val="dk1"/>
              </a:solidFill>
            </a:endParaRPr>
          </a:p>
        </p:txBody>
      </p:sp>
      <p:sp>
        <p:nvSpPr>
          <p:cNvPr id="957" name="Google Shape;957;p106"/>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Running your first kubectl commands (1/2)</a:t>
            </a:r>
            <a:endParaRPr/>
          </a:p>
        </p:txBody>
      </p:sp>
      <p:grpSp>
        <p:nvGrpSpPr>
          <p:cNvPr id="958" name="Google Shape;958;p106"/>
          <p:cNvGrpSpPr/>
          <p:nvPr/>
        </p:nvGrpSpPr>
        <p:grpSpPr>
          <a:xfrm>
            <a:off x="6907200" y="4514400"/>
            <a:ext cx="2236800" cy="629100"/>
            <a:chOff x="-3353700" y="1303175"/>
            <a:chExt cx="2236800" cy="629100"/>
          </a:xfrm>
        </p:grpSpPr>
        <p:sp>
          <p:nvSpPr>
            <p:cNvPr id="959" name="Google Shape;959;p106"/>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60" name="Google Shape;960;p106"/>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961" name="Google Shape;961;p106"/>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sz="2000"/>
              <a:t>Let kubectl tell you the structure of an object</a:t>
            </a:r>
            <a:r>
              <a:rPr lang="sv" sz="2000"/>
              <a:t>:</a:t>
            </a:r>
            <a:endParaRPr sz="2000"/>
          </a:p>
          <a:p>
            <a:pPr indent="0" lvl="0" marL="0" rtl="0" algn="l">
              <a:lnSpc>
                <a:spcPct val="150000"/>
              </a:lnSpc>
              <a:spcBef>
                <a:spcPts val="0"/>
              </a:spcBef>
              <a:spcAft>
                <a:spcPts val="0"/>
              </a:spcAft>
              <a:buNone/>
            </a:pPr>
            <a:r>
              <a:rPr b="1" lang="sv" sz="2000"/>
              <a:t>$ kubectl explain --recursive=false Pod</a:t>
            </a:r>
            <a:endParaRPr b="1" sz="2000"/>
          </a:p>
          <a:p>
            <a:pPr indent="0" lvl="0" marL="0" rtl="0" algn="l">
              <a:lnSpc>
                <a:spcPct val="150000"/>
              </a:lnSpc>
              <a:spcBef>
                <a:spcPts val="0"/>
              </a:spcBef>
              <a:spcAft>
                <a:spcPts val="0"/>
              </a:spcAft>
              <a:buNone/>
            </a:pPr>
            <a:r>
              <a:rPr lang="sv" sz="2000">
                <a:solidFill>
                  <a:schemeClr val="dk1"/>
                </a:solidFill>
              </a:rPr>
              <a:t>See information about the nodes in the cluster</a:t>
            </a:r>
            <a:r>
              <a:rPr lang="sv" sz="2000">
                <a:solidFill>
                  <a:schemeClr val="dk1"/>
                </a:solidFill>
              </a:rPr>
              <a:t>:</a:t>
            </a:r>
            <a:endParaRPr sz="2000">
              <a:solidFill>
                <a:schemeClr val="dk1"/>
              </a:solidFill>
            </a:endParaRPr>
          </a:p>
          <a:p>
            <a:pPr indent="0" lvl="0" marL="0" rtl="0" algn="l">
              <a:lnSpc>
                <a:spcPct val="150000"/>
              </a:lnSpc>
              <a:spcBef>
                <a:spcPts val="0"/>
              </a:spcBef>
              <a:spcAft>
                <a:spcPts val="0"/>
              </a:spcAft>
              <a:buNone/>
            </a:pPr>
            <a:r>
              <a:rPr b="1" lang="sv" sz="2000">
                <a:solidFill>
                  <a:schemeClr val="dk1"/>
                </a:solidFill>
              </a:rPr>
              <a:t>$ kubectl describe nodes</a:t>
            </a:r>
            <a:endParaRPr b="1" sz="2000">
              <a:solidFill>
                <a:schemeClr val="dk1"/>
              </a:solidFill>
            </a:endParaRPr>
          </a:p>
          <a:p>
            <a:pPr indent="0" lvl="0" marL="0" rtl="0" algn="l">
              <a:lnSpc>
                <a:spcPct val="150000"/>
              </a:lnSpc>
              <a:spcBef>
                <a:spcPts val="0"/>
              </a:spcBef>
              <a:spcAft>
                <a:spcPts val="0"/>
              </a:spcAft>
              <a:buNone/>
            </a:pPr>
            <a:r>
              <a:t/>
            </a:r>
            <a:endParaRPr b="1" sz="2000">
              <a:solidFill>
                <a:schemeClr val="dk1"/>
              </a:solidFill>
            </a:endParaRPr>
          </a:p>
        </p:txBody>
      </p:sp>
      <p:sp>
        <p:nvSpPr>
          <p:cNvPr id="967" name="Google Shape;967;p107"/>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Running your first kubectl commands (2/2)</a:t>
            </a:r>
            <a:endParaRPr/>
          </a:p>
        </p:txBody>
      </p:sp>
      <p:grpSp>
        <p:nvGrpSpPr>
          <p:cNvPr id="968" name="Google Shape;968;p107"/>
          <p:cNvGrpSpPr/>
          <p:nvPr/>
        </p:nvGrpSpPr>
        <p:grpSpPr>
          <a:xfrm>
            <a:off x="6907200" y="4514400"/>
            <a:ext cx="2236800" cy="629100"/>
            <a:chOff x="-3353700" y="1303175"/>
            <a:chExt cx="2236800" cy="629100"/>
          </a:xfrm>
        </p:grpSpPr>
        <p:sp>
          <p:nvSpPr>
            <p:cNvPr id="969" name="Google Shape;969;p107"/>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70" name="Google Shape;970;p107"/>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971" name="Google Shape;971;p107"/>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08"/>
          <p:cNvSpPr txBox="1"/>
          <p:nvPr>
            <p:ph idx="1" type="body"/>
          </p:nvPr>
        </p:nvSpPr>
        <p:spPr>
          <a:xfrm>
            <a:off x="311700" y="1152475"/>
            <a:ext cx="8520600" cy="3684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sz="2000"/>
              <a:t>Run an image with three replicas, and expose port 9898 </a:t>
            </a:r>
            <a:r>
              <a:rPr lang="sv" sz="2000"/>
              <a:t>:</a:t>
            </a:r>
            <a:endParaRPr sz="2000"/>
          </a:p>
          <a:p>
            <a:pPr indent="0" lvl="0" marL="0" rtl="0" algn="l">
              <a:lnSpc>
                <a:spcPct val="150000"/>
              </a:lnSpc>
              <a:spcBef>
                <a:spcPts val="0"/>
              </a:spcBef>
              <a:spcAft>
                <a:spcPts val="0"/>
              </a:spcAft>
              <a:buNone/>
            </a:pPr>
            <a:r>
              <a:rPr b="1" lang="sv" sz="2000"/>
              <a:t>$ </a:t>
            </a:r>
            <a:r>
              <a:rPr b="1" lang="sv" sz="2000"/>
              <a:t>kubectl run podinfo \</a:t>
            </a:r>
            <a:br>
              <a:rPr b="1" lang="sv" sz="2000"/>
            </a:br>
            <a:r>
              <a:rPr b="1" lang="sv" sz="2000"/>
              <a:t>         --image stefanprodan/podinfo:3.1.2 \</a:t>
            </a:r>
            <a:br>
              <a:rPr b="1" lang="sv" sz="2000"/>
            </a:br>
            <a:r>
              <a:rPr b="1" lang="sv" sz="2000"/>
              <a:t>         --replicas 3 \</a:t>
            </a:r>
            <a:br>
              <a:rPr b="1" lang="sv" sz="2000"/>
            </a:br>
            <a:r>
              <a:rPr b="1" lang="sv" sz="2000"/>
              <a:t>         --expose --port 9898</a:t>
            </a:r>
            <a:endParaRPr b="1" sz="2000"/>
          </a:p>
          <a:p>
            <a:pPr indent="0" lvl="0" marL="0" rtl="0" algn="l">
              <a:lnSpc>
                <a:spcPct val="150000"/>
              </a:lnSpc>
              <a:spcBef>
                <a:spcPts val="0"/>
              </a:spcBef>
              <a:spcAft>
                <a:spcPts val="0"/>
              </a:spcAft>
              <a:buNone/>
            </a:pPr>
            <a:r>
              <a:rPr lang="sv" sz="2000">
                <a:solidFill>
                  <a:schemeClr val="dk1"/>
                </a:solidFill>
              </a:rPr>
              <a:t>Under the hood, these imperative commands will create both a </a:t>
            </a:r>
            <a:r>
              <a:rPr b="1" lang="sv" sz="2000">
                <a:solidFill>
                  <a:schemeClr val="dk1"/>
                </a:solidFill>
              </a:rPr>
              <a:t>Deployment </a:t>
            </a:r>
            <a:r>
              <a:rPr lang="sv" sz="2000">
                <a:solidFill>
                  <a:schemeClr val="dk1"/>
                </a:solidFill>
              </a:rPr>
              <a:t>and a </a:t>
            </a:r>
            <a:r>
              <a:rPr b="1" lang="sv" sz="2000">
                <a:solidFill>
                  <a:schemeClr val="dk1"/>
                </a:solidFill>
              </a:rPr>
              <a:t>Service</a:t>
            </a:r>
            <a:r>
              <a:rPr lang="sv" sz="2000">
                <a:solidFill>
                  <a:schemeClr val="dk1"/>
                </a:solidFill>
              </a:rPr>
              <a:t>, and connect them with the </a:t>
            </a:r>
            <a:r>
              <a:rPr b="1" i="1" lang="sv" sz="2000">
                <a:solidFill>
                  <a:schemeClr val="dk1"/>
                </a:solidFill>
              </a:rPr>
              <a:t>app=podinfo</a:t>
            </a:r>
            <a:r>
              <a:rPr lang="sv" sz="2000">
                <a:solidFill>
                  <a:schemeClr val="dk1"/>
                </a:solidFill>
              </a:rPr>
              <a:t> label.</a:t>
            </a:r>
            <a:endParaRPr sz="2000">
              <a:solidFill>
                <a:schemeClr val="dk1"/>
              </a:solidFill>
            </a:endParaRPr>
          </a:p>
          <a:p>
            <a:pPr indent="0" lvl="0" marL="0" rtl="0" algn="l">
              <a:lnSpc>
                <a:spcPct val="150000"/>
              </a:lnSpc>
              <a:spcBef>
                <a:spcPts val="0"/>
              </a:spcBef>
              <a:spcAft>
                <a:spcPts val="0"/>
              </a:spcAft>
              <a:buNone/>
            </a:pPr>
            <a:r>
              <a:t/>
            </a:r>
            <a:endParaRPr b="1" sz="2000">
              <a:solidFill>
                <a:schemeClr val="dk1"/>
              </a:solidFill>
            </a:endParaRPr>
          </a:p>
        </p:txBody>
      </p:sp>
      <p:sp>
        <p:nvSpPr>
          <p:cNvPr id="977" name="Google Shape;977;p108"/>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Running your first application using kubectl (</a:t>
            </a:r>
            <a:r>
              <a:rPr lang="sv"/>
              <a:t>1/3</a:t>
            </a:r>
            <a:r>
              <a:rPr lang="sv"/>
              <a:t>)</a:t>
            </a:r>
            <a:endParaRPr/>
          </a:p>
        </p:txBody>
      </p:sp>
      <p:grpSp>
        <p:nvGrpSpPr>
          <p:cNvPr id="978" name="Google Shape;978;p108"/>
          <p:cNvGrpSpPr/>
          <p:nvPr/>
        </p:nvGrpSpPr>
        <p:grpSpPr>
          <a:xfrm>
            <a:off x="6907200" y="4514400"/>
            <a:ext cx="2236800" cy="629100"/>
            <a:chOff x="-3353700" y="1303175"/>
            <a:chExt cx="2236800" cy="629100"/>
          </a:xfrm>
        </p:grpSpPr>
        <p:sp>
          <p:nvSpPr>
            <p:cNvPr id="979" name="Google Shape;979;p108"/>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80" name="Google Shape;980;p108"/>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981" name="Google Shape;981;p108"/>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9"/>
          <p:cNvSpPr txBox="1"/>
          <p:nvPr>
            <p:ph idx="1" type="body"/>
          </p:nvPr>
        </p:nvSpPr>
        <p:spPr>
          <a:xfrm>
            <a:off x="311700" y="1152475"/>
            <a:ext cx="8520600" cy="3907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sz="2000"/>
              <a:t>Check the status of the workloads</a:t>
            </a:r>
            <a:r>
              <a:rPr lang="sv" sz="2000"/>
              <a:t>:</a:t>
            </a:r>
            <a:endParaRPr sz="2000"/>
          </a:p>
          <a:p>
            <a:pPr indent="0" lvl="0" marL="0" rtl="0" algn="l">
              <a:lnSpc>
                <a:spcPct val="150000"/>
              </a:lnSpc>
              <a:spcBef>
                <a:spcPts val="0"/>
              </a:spcBef>
              <a:spcAft>
                <a:spcPts val="0"/>
              </a:spcAft>
              <a:buNone/>
            </a:pPr>
            <a:r>
              <a:rPr b="1" lang="sv" sz="2000"/>
              <a:t>$ kubectl get deployments,pods,services -owide</a:t>
            </a:r>
            <a:endParaRPr b="1" sz="2000"/>
          </a:p>
          <a:p>
            <a:pPr indent="0" lvl="0" marL="0" rtl="0" algn="l">
              <a:lnSpc>
                <a:spcPct val="150000"/>
              </a:lnSpc>
              <a:spcBef>
                <a:spcPts val="0"/>
              </a:spcBef>
              <a:spcAft>
                <a:spcPts val="0"/>
              </a:spcAft>
              <a:buNone/>
            </a:pPr>
            <a:r>
              <a:rPr b="1" lang="sv" sz="2000"/>
              <a:t>$ </a:t>
            </a:r>
            <a:r>
              <a:rPr b="1" lang="sv" sz="2000"/>
              <a:t>kubectl logs --timestamps -l run=podinfo</a:t>
            </a:r>
            <a:endParaRPr b="1" sz="2000"/>
          </a:p>
          <a:p>
            <a:pPr indent="0" lvl="0" marL="0" rtl="0" algn="l">
              <a:lnSpc>
                <a:spcPct val="115000"/>
              </a:lnSpc>
              <a:spcBef>
                <a:spcPts val="0"/>
              </a:spcBef>
              <a:spcAft>
                <a:spcPts val="0"/>
              </a:spcAft>
              <a:buNone/>
            </a:pPr>
            <a:r>
              <a:rPr lang="sv" sz="2000">
                <a:solidFill>
                  <a:schemeClr val="dk1"/>
                </a:solidFill>
              </a:rPr>
              <a:t>You will see that every pod has its own IP, and that the service has it’s own internal IP as well. You can try to curl the IP, and see that it responds, and different replicas every time (round-robin loadbalancing).</a:t>
            </a:r>
            <a:endParaRPr sz="2000">
              <a:solidFill>
                <a:schemeClr val="dk1"/>
              </a:solidFill>
            </a:endParaRPr>
          </a:p>
          <a:p>
            <a:pPr indent="0" lvl="0" marL="0" rtl="0" algn="l">
              <a:lnSpc>
                <a:spcPct val="150000"/>
              </a:lnSpc>
              <a:spcBef>
                <a:spcPts val="0"/>
              </a:spcBef>
              <a:spcAft>
                <a:spcPts val="0"/>
              </a:spcAft>
              <a:buNone/>
            </a:pPr>
            <a:r>
              <a:rPr b="1" lang="sv" sz="2000">
                <a:solidFill>
                  <a:schemeClr val="dk1"/>
                </a:solidFill>
              </a:rPr>
              <a:t>$ watch "curl -s podinfo.default:9898 | grep hostname"</a:t>
            </a:r>
            <a:endParaRPr b="1" sz="2000">
              <a:solidFill>
                <a:schemeClr val="dk1"/>
              </a:solidFill>
            </a:endParaRPr>
          </a:p>
          <a:p>
            <a:pPr indent="0" lvl="0" marL="0" rtl="0" algn="l">
              <a:lnSpc>
                <a:spcPct val="150000"/>
              </a:lnSpc>
              <a:spcBef>
                <a:spcPts val="0"/>
              </a:spcBef>
              <a:spcAft>
                <a:spcPts val="0"/>
              </a:spcAft>
              <a:buNone/>
            </a:pPr>
            <a:r>
              <a:rPr b="1" lang="sv" sz="2000">
                <a:solidFill>
                  <a:schemeClr val="dk1"/>
                </a:solidFill>
              </a:rPr>
              <a:t>$ curl podinfo.default.svc.cluster.local:9898</a:t>
            </a:r>
            <a:endParaRPr b="1" sz="2000">
              <a:solidFill>
                <a:schemeClr val="dk1"/>
              </a:solidFill>
            </a:endParaRPr>
          </a:p>
        </p:txBody>
      </p:sp>
      <p:sp>
        <p:nvSpPr>
          <p:cNvPr id="987" name="Google Shape;987;p10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Running your first application using kubectl (2/3)</a:t>
            </a:r>
            <a:endParaRPr/>
          </a:p>
        </p:txBody>
      </p:sp>
      <p:grpSp>
        <p:nvGrpSpPr>
          <p:cNvPr id="988" name="Google Shape;988;p109"/>
          <p:cNvGrpSpPr/>
          <p:nvPr/>
        </p:nvGrpSpPr>
        <p:grpSpPr>
          <a:xfrm>
            <a:off x="6907200" y="4514400"/>
            <a:ext cx="2236800" cy="629100"/>
            <a:chOff x="-3353700" y="1303175"/>
            <a:chExt cx="2236800" cy="629100"/>
          </a:xfrm>
        </p:grpSpPr>
        <p:sp>
          <p:nvSpPr>
            <p:cNvPr id="989" name="Google Shape;989;p109"/>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90" name="Google Shape;990;p109"/>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991" name="Google Shape;991;p109"/>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0"/>
          <p:cNvSpPr txBox="1"/>
          <p:nvPr>
            <p:ph idx="1" type="body"/>
          </p:nvPr>
        </p:nvSpPr>
        <p:spPr>
          <a:xfrm>
            <a:off x="311700" y="1152475"/>
            <a:ext cx="8520600" cy="385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sz="2000"/>
              <a:t>Scale the deployment to 5 replicas</a:t>
            </a:r>
            <a:r>
              <a:rPr lang="sv" sz="2000"/>
              <a:t>:</a:t>
            </a:r>
            <a:endParaRPr sz="2000"/>
          </a:p>
          <a:p>
            <a:pPr indent="0" lvl="0" marL="0" rtl="0" algn="l">
              <a:lnSpc>
                <a:spcPct val="150000"/>
              </a:lnSpc>
              <a:spcBef>
                <a:spcPts val="0"/>
              </a:spcBef>
              <a:spcAft>
                <a:spcPts val="0"/>
              </a:spcAft>
              <a:buNone/>
            </a:pPr>
            <a:r>
              <a:rPr b="1" lang="sv" sz="2000"/>
              <a:t>$ kubectl scale deployment/podinfo --replicas 5</a:t>
            </a:r>
            <a:endParaRPr b="1" sz="2000"/>
          </a:p>
          <a:p>
            <a:pPr indent="0" lvl="0" marL="0" rtl="0" algn="l">
              <a:lnSpc>
                <a:spcPct val="150000"/>
              </a:lnSpc>
              <a:spcBef>
                <a:spcPts val="0"/>
              </a:spcBef>
              <a:spcAft>
                <a:spcPts val="0"/>
              </a:spcAft>
              <a:buNone/>
            </a:pPr>
            <a:r>
              <a:rPr b="1" lang="sv" sz="2000"/>
              <a:t>$ kubectl get all -owide</a:t>
            </a:r>
            <a:endParaRPr b="1" sz="2000"/>
          </a:p>
          <a:p>
            <a:pPr indent="0" lvl="0" marL="0" rtl="0" algn="l">
              <a:lnSpc>
                <a:spcPct val="150000"/>
              </a:lnSpc>
              <a:spcBef>
                <a:spcPts val="0"/>
              </a:spcBef>
              <a:spcAft>
                <a:spcPts val="0"/>
              </a:spcAft>
              <a:buNone/>
            </a:pPr>
            <a:r>
              <a:rPr lang="sv" sz="2000">
                <a:solidFill>
                  <a:schemeClr val="dk1"/>
                </a:solidFill>
              </a:rPr>
              <a:t>You should now see the Deployment contains 5 Pod replicas. Check out the Pod IPs that the service targets:</a:t>
            </a:r>
            <a:endParaRPr sz="2000">
              <a:solidFill>
                <a:schemeClr val="dk1"/>
              </a:solidFill>
            </a:endParaRPr>
          </a:p>
          <a:p>
            <a:pPr indent="0" lvl="0" marL="0" rtl="0" algn="l">
              <a:lnSpc>
                <a:spcPct val="150000"/>
              </a:lnSpc>
              <a:spcBef>
                <a:spcPts val="0"/>
              </a:spcBef>
              <a:spcAft>
                <a:spcPts val="0"/>
              </a:spcAft>
              <a:buNone/>
            </a:pPr>
            <a:r>
              <a:rPr b="1" lang="sv" sz="2000">
                <a:solidFill>
                  <a:schemeClr val="dk1"/>
                </a:solidFill>
              </a:rPr>
              <a:t>$ kubectl get endpoints</a:t>
            </a:r>
            <a:endParaRPr b="1" sz="2000">
              <a:solidFill>
                <a:schemeClr val="dk1"/>
              </a:solidFill>
            </a:endParaRPr>
          </a:p>
          <a:p>
            <a:pPr indent="0" lvl="0" marL="0" rtl="0" algn="l">
              <a:lnSpc>
                <a:spcPct val="150000"/>
              </a:lnSpc>
              <a:spcBef>
                <a:spcPts val="0"/>
              </a:spcBef>
              <a:spcAft>
                <a:spcPts val="0"/>
              </a:spcAft>
              <a:buNone/>
            </a:pPr>
            <a:r>
              <a:rPr lang="sv" sz="2000">
                <a:solidFill>
                  <a:schemeClr val="dk1"/>
                </a:solidFill>
              </a:rPr>
              <a:t>You may also exec into a Pod directly using:</a:t>
            </a:r>
            <a:endParaRPr sz="20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sv" sz="2000">
                <a:solidFill>
                  <a:schemeClr val="dk1"/>
                </a:solidFill>
              </a:rPr>
              <a:t>$ kubectl exec -it </a:t>
            </a:r>
            <a:r>
              <a:rPr b="1" lang="sv" sz="2000">
                <a:solidFill>
                  <a:srgbClr val="4A86E8"/>
                </a:solidFill>
              </a:rPr>
              <a:t>podinfo-xxxx-yyyy</a:t>
            </a:r>
            <a:r>
              <a:rPr b="1" lang="sv" sz="2000">
                <a:solidFill>
                  <a:schemeClr val="dk1"/>
                </a:solidFill>
              </a:rPr>
              <a:t> /bin/sh</a:t>
            </a:r>
            <a:endParaRPr sz="2000">
              <a:solidFill>
                <a:schemeClr val="dk1"/>
              </a:solidFill>
            </a:endParaRPr>
          </a:p>
        </p:txBody>
      </p:sp>
      <p:sp>
        <p:nvSpPr>
          <p:cNvPr id="997" name="Google Shape;997;p110"/>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Running your first application using kubectl (3/3)</a:t>
            </a:r>
            <a:endParaRPr/>
          </a:p>
        </p:txBody>
      </p:sp>
      <p:grpSp>
        <p:nvGrpSpPr>
          <p:cNvPr id="998" name="Google Shape;998;p110"/>
          <p:cNvGrpSpPr/>
          <p:nvPr/>
        </p:nvGrpSpPr>
        <p:grpSpPr>
          <a:xfrm>
            <a:off x="6907200" y="4514400"/>
            <a:ext cx="2236800" cy="629100"/>
            <a:chOff x="-3353700" y="1303175"/>
            <a:chExt cx="2236800" cy="629100"/>
          </a:xfrm>
        </p:grpSpPr>
        <p:sp>
          <p:nvSpPr>
            <p:cNvPr id="999" name="Google Shape;999;p110"/>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00" name="Google Shape;1000;p110"/>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1001" name="Google Shape;1001;p110"/>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sz="2000"/>
              <a:t>Cleanup</a:t>
            </a:r>
            <a:r>
              <a:rPr lang="sv" sz="2000"/>
              <a:t> :</a:t>
            </a:r>
            <a:endParaRPr sz="2000"/>
          </a:p>
          <a:p>
            <a:pPr indent="0" lvl="0" marL="0" rtl="0" algn="l">
              <a:lnSpc>
                <a:spcPct val="150000"/>
              </a:lnSpc>
              <a:spcBef>
                <a:spcPts val="0"/>
              </a:spcBef>
              <a:spcAft>
                <a:spcPts val="0"/>
              </a:spcAft>
              <a:buNone/>
            </a:pPr>
            <a:r>
              <a:rPr b="1" lang="sv" sz="2000"/>
              <a:t>$ kubectl delete deployment podinfo</a:t>
            </a:r>
            <a:endParaRPr b="1" sz="2000"/>
          </a:p>
          <a:p>
            <a:pPr indent="0" lvl="0" marL="0" rtl="0" algn="l">
              <a:lnSpc>
                <a:spcPct val="150000"/>
              </a:lnSpc>
              <a:spcBef>
                <a:spcPts val="0"/>
              </a:spcBef>
              <a:spcAft>
                <a:spcPts val="0"/>
              </a:spcAft>
              <a:buClr>
                <a:schemeClr val="dk1"/>
              </a:buClr>
              <a:buSzPts val="1100"/>
              <a:buFont typeface="Arial"/>
              <a:buNone/>
            </a:pPr>
            <a:r>
              <a:rPr b="1" lang="sv" sz="2000">
                <a:solidFill>
                  <a:schemeClr val="dk1"/>
                </a:solidFill>
              </a:rPr>
              <a:t>$ kubectl delete service podinfo</a:t>
            </a:r>
            <a:endParaRPr b="1" sz="2000"/>
          </a:p>
          <a:p>
            <a:pPr indent="0" lvl="0" marL="0" rtl="0" algn="l">
              <a:lnSpc>
                <a:spcPct val="150000"/>
              </a:lnSpc>
              <a:spcBef>
                <a:spcPts val="0"/>
              </a:spcBef>
              <a:spcAft>
                <a:spcPts val="0"/>
              </a:spcAft>
              <a:buNone/>
            </a:pPr>
            <a:r>
              <a:t/>
            </a:r>
            <a:endParaRPr b="1" sz="2000">
              <a:solidFill>
                <a:schemeClr val="dk1"/>
              </a:solidFill>
            </a:endParaRPr>
          </a:p>
          <a:p>
            <a:pPr indent="0" lvl="0" marL="0" rtl="0" algn="l">
              <a:lnSpc>
                <a:spcPct val="150000"/>
              </a:lnSpc>
              <a:spcBef>
                <a:spcPts val="0"/>
              </a:spcBef>
              <a:spcAft>
                <a:spcPts val="0"/>
              </a:spcAft>
              <a:buNone/>
            </a:pPr>
            <a:r>
              <a:t/>
            </a:r>
            <a:endParaRPr b="1" sz="2000">
              <a:solidFill>
                <a:schemeClr val="dk1"/>
              </a:solidFill>
            </a:endParaRPr>
          </a:p>
        </p:txBody>
      </p:sp>
      <p:sp>
        <p:nvSpPr>
          <p:cNvPr id="1007" name="Google Shape;1007;p111"/>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Running your first application using kubectl</a:t>
            </a:r>
            <a:endParaRPr/>
          </a:p>
        </p:txBody>
      </p:sp>
      <p:grpSp>
        <p:nvGrpSpPr>
          <p:cNvPr id="1008" name="Google Shape;1008;p111"/>
          <p:cNvGrpSpPr/>
          <p:nvPr/>
        </p:nvGrpSpPr>
        <p:grpSpPr>
          <a:xfrm>
            <a:off x="6907200" y="4514400"/>
            <a:ext cx="2236800" cy="629100"/>
            <a:chOff x="-3353700" y="1303175"/>
            <a:chExt cx="2236800" cy="629100"/>
          </a:xfrm>
        </p:grpSpPr>
        <p:sp>
          <p:nvSpPr>
            <p:cNvPr id="1009" name="Google Shape;1009;p111"/>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11"/>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1011" name="Google Shape;1011;p111"/>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58"/>
          <p:cNvPicPr preferRelativeResize="0"/>
          <p:nvPr/>
        </p:nvPicPr>
        <p:blipFill>
          <a:blip r:embed="rId3">
            <a:alphaModFix/>
          </a:blip>
          <a:stretch>
            <a:fillRect/>
          </a:stretch>
        </p:blipFill>
        <p:spPr>
          <a:xfrm>
            <a:off x="1350" y="0"/>
            <a:ext cx="9141300"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12"/>
          <p:cNvSpPr txBox="1"/>
          <p:nvPr/>
        </p:nvSpPr>
        <p:spPr>
          <a:xfrm>
            <a:off x="590200" y="1479800"/>
            <a:ext cx="49269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2"/>
          <p:cNvSpPr txBox="1"/>
          <p:nvPr>
            <p:ph idx="1" type="body"/>
          </p:nvPr>
        </p:nvSpPr>
        <p:spPr>
          <a:xfrm>
            <a:off x="597992" y="1544782"/>
            <a:ext cx="54564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solidFill>
                  <a:srgbClr val="FFFFFF"/>
                </a:solidFill>
              </a:rPr>
              <a:t>Going declarative!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3"/>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API Overview</a:t>
            </a:r>
            <a:endParaRPr/>
          </a:p>
        </p:txBody>
      </p:sp>
      <p:sp>
        <p:nvSpPr>
          <p:cNvPr id="1023" name="Google Shape;1023;p113"/>
          <p:cNvSpPr txBox="1"/>
          <p:nvPr>
            <p:ph idx="1" type="body"/>
          </p:nvPr>
        </p:nvSpPr>
        <p:spPr>
          <a:xfrm>
            <a:off x="311700" y="1152475"/>
            <a:ext cx="48741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sv" sz="3000">
                <a:latin typeface="Montserrat"/>
                <a:ea typeface="Montserrat"/>
                <a:cs typeface="Montserrat"/>
                <a:sym typeface="Montserrat"/>
              </a:rPr>
              <a:t>The </a:t>
            </a:r>
            <a:r>
              <a:rPr b="1" lang="sv" sz="3000">
                <a:latin typeface="Montserrat"/>
                <a:ea typeface="Montserrat"/>
                <a:cs typeface="Montserrat"/>
                <a:sym typeface="Montserrat"/>
              </a:rPr>
              <a:t>REST API</a:t>
            </a:r>
            <a:r>
              <a:rPr lang="sv" sz="3000">
                <a:latin typeface="Montserrat"/>
                <a:ea typeface="Montserrat"/>
                <a:cs typeface="Montserrat"/>
                <a:sym typeface="Montserrat"/>
              </a:rPr>
              <a:t> is the true </a:t>
            </a:r>
            <a:r>
              <a:rPr b="1" lang="sv" sz="3000">
                <a:latin typeface="Montserrat"/>
                <a:ea typeface="Montserrat"/>
                <a:cs typeface="Montserrat"/>
                <a:sym typeface="Montserrat"/>
              </a:rPr>
              <a:t>keystone</a:t>
            </a:r>
            <a:r>
              <a:rPr lang="sv" sz="3000">
                <a:latin typeface="Montserrat"/>
                <a:ea typeface="Montserrat"/>
                <a:cs typeface="Montserrat"/>
                <a:sym typeface="Montserrat"/>
              </a:rPr>
              <a:t> of Kubernetes.</a:t>
            </a:r>
            <a:endParaRPr sz="3000">
              <a:latin typeface="Montserrat"/>
              <a:ea typeface="Montserrat"/>
              <a:cs typeface="Montserrat"/>
              <a:sym typeface="Montserrat"/>
            </a:endParaRPr>
          </a:p>
          <a:p>
            <a:pPr indent="-419100" lvl="0" marL="457200" rtl="0" algn="l">
              <a:spcBef>
                <a:spcPts val="1000"/>
              </a:spcBef>
              <a:spcAft>
                <a:spcPts val="1000"/>
              </a:spcAft>
              <a:buSzPts val="3000"/>
              <a:buChar char="●"/>
            </a:pPr>
            <a:r>
              <a:rPr b="1" lang="sv" sz="3000">
                <a:latin typeface="Montserrat"/>
                <a:ea typeface="Montserrat"/>
                <a:cs typeface="Montserrat"/>
                <a:sym typeface="Montserrat"/>
              </a:rPr>
              <a:t>Everything</a:t>
            </a:r>
            <a:r>
              <a:rPr lang="sv" sz="3000">
                <a:latin typeface="Montserrat"/>
                <a:ea typeface="Montserrat"/>
                <a:cs typeface="Montserrat"/>
                <a:sym typeface="Montserrat"/>
              </a:rPr>
              <a:t> within the Kubernetes is as an </a:t>
            </a:r>
            <a:r>
              <a:rPr b="1" lang="sv" sz="3000">
                <a:latin typeface="Montserrat"/>
                <a:ea typeface="Montserrat"/>
                <a:cs typeface="Montserrat"/>
                <a:sym typeface="Montserrat"/>
              </a:rPr>
              <a:t>API Object</a:t>
            </a:r>
            <a:r>
              <a:rPr lang="sv" sz="3000">
                <a:latin typeface="Montserrat"/>
                <a:ea typeface="Montserrat"/>
                <a:cs typeface="Montserrat"/>
                <a:sym typeface="Montserrat"/>
              </a:rPr>
              <a:t>.</a:t>
            </a:r>
            <a:endParaRPr sz="3000">
              <a:latin typeface="Montserrat"/>
              <a:ea typeface="Montserrat"/>
              <a:cs typeface="Montserrat"/>
              <a:sym typeface="Montserrat"/>
            </a:endParaRPr>
          </a:p>
        </p:txBody>
      </p:sp>
      <p:pic>
        <p:nvPicPr>
          <p:cNvPr id="1024" name="Google Shape;1024;p113"/>
          <p:cNvPicPr preferRelativeResize="0"/>
          <p:nvPr/>
        </p:nvPicPr>
        <p:blipFill>
          <a:blip r:embed="rId3">
            <a:alphaModFix/>
          </a:blip>
          <a:stretch>
            <a:fillRect/>
          </a:stretch>
        </p:blipFill>
        <p:spPr>
          <a:xfrm>
            <a:off x="5104350" y="1280025"/>
            <a:ext cx="3474576" cy="3474576"/>
          </a:xfrm>
          <a:prstGeom prst="rect">
            <a:avLst/>
          </a:prstGeom>
          <a:noFill/>
          <a:ln>
            <a:noFill/>
          </a:ln>
        </p:spPr>
      </p:pic>
      <p:sp>
        <p:nvSpPr>
          <p:cNvPr id="1025" name="Google Shape;1025;p113"/>
          <p:cNvSpPr txBox="1"/>
          <p:nvPr/>
        </p:nvSpPr>
        <p:spPr>
          <a:xfrm>
            <a:off x="7654550" y="4643250"/>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1000" u="sng">
                <a:solidFill>
                  <a:schemeClr val="hlink"/>
                </a:solidFill>
                <a:hlinkClick r:id="rId4"/>
              </a:rPr>
              <a:t>Image Source</a:t>
            </a:r>
            <a:endParaRPr sz="1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14"/>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API Groups</a:t>
            </a:r>
            <a:endParaRPr/>
          </a:p>
        </p:txBody>
      </p:sp>
      <p:sp>
        <p:nvSpPr>
          <p:cNvPr id="1031" name="Google Shape;1031;p114"/>
          <p:cNvSpPr txBox="1"/>
          <p:nvPr>
            <p:ph idx="1" type="body"/>
          </p:nvPr>
        </p:nvSpPr>
        <p:spPr>
          <a:xfrm>
            <a:off x="311700" y="1000075"/>
            <a:ext cx="8520600" cy="4143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Montserrat"/>
              <a:buChar char="●"/>
            </a:pPr>
            <a:r>
              <a:rPr lang="sv" sz="2400">
                <a:latin typeface="Montserrat"/>
                <a:ea typeface="Montserrat"/>
                <a:cs typeface="Montserrat"/>
                <a:sym typeface="Montserrat"/>
              </a:rPr>
              <a:t>Designed to make it </a:t>
            </a:r>
            <a:br>
              <a:rPr lang="sv" sz="2400">
                <a:latin typeface="Montserrat"/>
                <a:ea typeface="Montserrat"/>
                <a:cs typeface="Montserrat"/>
                <a:sym typeface="Montserrat"/>
              </a:rPr>
            </a:br>
            <a:r>
              <a:rPr lang="sv" sz="2400">
                <a:latin typeface="Montserrat"/>
                <a:ea typeface="Montserrat"/>
                <a:cs typeface="Montserrat"/>
                <a:sym typeface="Montserrat"/>
              </a:rPr>
              <a:t>extremely simple to </a:t>
            </a:r>
            <a:br>
              <a:rPr lang="sv" sz="2400">
                <a:latin typeface="Montserrat"/>
                <a:ea typeface="Montserrat"/>
                <a:cs typeface="Montserrat"/>
                <a:sym typeface="Montserrat"/>
              </a:rPr>
            </a:br>
            <a:r>
              <a:rPr lang="sv" sz="2400">
                <a:latin typeface="Montserrat"/>
                <a:ea typeface="Montserrat"/>
                <a:cs typeface="Montserrat"/>
                <a:sym typeface="Montserrat"/>
              </a:rPr>
              <a:t>both understand and</a:t>
            </a:r>
            <a:br>
              <a:rPr lang="sv" sz="2400">
                <a:latin typeface="Montserrat"/>
                <a:ea typeface="Montserrat"/>
                <a:cs typeface="Montserrat"/>
                <a:sym typeface="Montserrat"/>
              </a:rPr>
            </a:br>
            <a:r>
              <a:rPr lang="sv" sz="2400">
                <a:latin typeface="Montserrat"/>
                <a:ea typeface="Montserrat"/>
                <a:cs typeface="Montserrat"/>
                <a:sym typeface="Montserrat"/>
              </a:rPr>
              <a:t>extend.</a:t>
            </a:r>
            <a:endParaRPr sz="2400">
              <a:latin typeface="Montserrat"/>
              <a:ea typeface="Montserrat"/>
              <a:cs typeface="Montserrat"/>
              <a:sym typeface="Montserrat"/>
            </a:endParaRPr>
          </a:p>
          <a:p>
            <a:pPr indent="-381000" lvl="0" marL="457200" rtl="0" algn="l">
              <a:spcBef>
                <a:spcPts val="1000"/>
              </a:spcBef>
              <a:spcAft>
                <a:spcPts val="0"/>
              </a:spcAft>
              <a:buSzPts val="2400"/>
              <a:buChar char="●"/>
            </a:pPr>
            <a:r>
              <a:rPr lang="sv" sz="2400">
                <a:latin typeface="Montserrat"/>
                <a:ea typeface="Montserrat"/>
                <a:cs typeface="Montserrat"/>
                <a:sym typeface="Montserrat"/>
              </a:rPr>
              <a:t>An API Group is a </a:t>
            </a:r>
            <a:r>
              <a:rPr b="1" lang="sv" sz="2400">
                <a:latin typeface="Montserrat"/>
                <a:ea typeface="Montserrat"/>
                <a:cs typeface="Montserrat"/>
                <a:sym typeface="Montserrat"/>
              </a:rPr>
              <a:t>REST </a:t>
            </a:r>
            <a:br>
              <a:rPr b="1" lang="sv" sz="2400">
                <a:latin typeface="Montserrat"/>
                <a:ea typeface="Montserrat"/>
                <a:cs typeface="Montserrat"/>
                <a:sym typeface="Montserrat"/>
              </a:rPr>
            </a:br>
            <a:r>
              <a:rPr b="1" lang="sv" sz="2400">
                <a:latin typeface="Montserrat"/>
                <a:ea typeface="Montserrat"/>
                <a:cs typeface="Montserrat"/>
                <a:sym typeface="Montserrat"/>
              </a:rPr>
              <a:t>compatible path</a:t>
            </a:r>
            <a:r>
              <a:rPr lang="sv" sz="2400">
                <a:latin typeface="Montserrat"/>
                <a:ea typeface="Montserrat"/>
                <a:cs typeface="Montserrat"/>
                <a:sym typeface="Montserrat"/>
              </a:rPr>
              <a:t> that acts as the type descriptor for a Kubernetes object. </a:t>
            </a:r>
            <a:endParaRPr sz="2400">
              <a:latin typeface="Montserrat"/>
              <a:ea typeface="Montserrat"/>
              <a:cs typeface="Montserrat"/>
              <a:sym typeface="Montserrat"/>
            </a:endParaRPr>
          </a:p>
          <a:p>
            <a:pPr indent="-381000" lvl="0" marL="457200" rtl="0" algn="l">
              <a:spcBef>
                <a:spcPts val="1000"/>
              </a:spcBef>
              <a:spcAft>
                <a:spcPts val="1000"/>
              </a:spcAft>
              <a:buSzPts val="2400"/>
              <a:buChar char="●"/>
            </a:pPr>
            <a:r>
              <a:rPr lang="sv" sz="2400">
                <a:latin typeface="Montserrat"/>
                <a:ea typeface="Montserrat"/>
                <a:cs typeface="Montserrat"/>
                <a:sym typeface="Montserrat"/>
              </a:rPr>
              <a:t>Referenced within an object as the</a:t>
            </a:r>
            <a:r>
              <a:rPr lang="sv" sz="2400"/>
              <a:t> </a:t>
            </a:r>
            <a:r>
              <a:rPr lang="sv" sz="2400">
                <a:solidFill>
                  <a:srgbClr val="1155CC"/>
                </a:solidFill>
                <a:latin typeface="Roboto Mono"/>
                <a:ea typeface="Roboto Mono"/>
                <a:cs typeface="Roboto Mono"/>
                <a:sym typeface="Roboto Mono"/>
              </a:rPr>
              <a:t>apiVersion</a:t>
            </a:r>
            <a:r>
              <a:rPr lang="sv" sz="2400">
                <a:solidFill>
                  <a:srgbClr val="000000"/>
                </a:solidFill>
              </a:rPr>
              <a:t> </a:t>
            </a:r>
            <a:r>
              <a:rPr lang="sv" sz="2400">
                <a:solidFill>
                  <a:srgbClr val="000000"/>
                </a:solidFill>
                <a:latin typeface="Montserrat"/>
                <a:ea typeface="Montserrat"/>
                <a:cs typeface="Montserrat"/>
                <a:sym typeface="Montserrat"/>
              </a:rPr>
              <a:t>and</a:t>
            </a:r>
            <a:r>
              <a:rPr lang="sv" sz="2400">
                <a:solidFill>
                  <a:srgbClr val="000000"/>
                </a:solidFill>
              </a:rPr>
              <a:t> </a:t>
            </a:r>
            <a:r>
              <a:rPr lang="sv" sz="2400">
                <a:solidFill>
                  <a:srgbClr val="1155CC"/>
                </a:solidFill>
                <a:latin typeface="Roboto Mono"/>
                <a:ea typeface="Roboto Mono"/>
                <a:cs typeface="Roboto Mono"/>
                <a:sym typeface="Roboto Mono"/>
              </a:rPr>
              <a:t>kind</a:t>
            </a:r>
            <a:r>
              <a:rPr lang="sv" sz="2400">
                <a:solidFill>
                  <a:srgbClr val="000000"/>
                </a:solidFill>
              </a:rPr>
              <a:t>.</a:t>
            </a:r>
            <a:endParaRPr sz="2400">
              <a:solidFill>
                <a:srgbClr val="000000"/>
              </a:solidFill>
            </a:endParaRPr>
          </a:p>
        </p:txBody>
      </p:sp>
      <p:sp>
        <p:nvSpPr>
          <p:cNvPr id="1032" name="Google Shape;1032;p114"/>
          <p:cNvSpPr txBox="1"/>
          <p:nvPr>
            <p:ph idx="1" type="body"/>
          </p:nvPr>
        </p:nvSpPr>
        <p:spPr>
          <a:xfrm>
            <a:off x="4692300" y="506025"/>
            <a:ext cx="3994500" cy="186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sv" sz="1400"/>
              <a:t>Format:</a:t>
            </a:r>
            <a:endParaRPr b="1" sz="1400"/>
          </a:p>
          <a:p>
            <a:pPr indent="0" lvl="0" marL="0" rtl="0" algn="l">
              <a:spcBef>
                <a:spcPts val="0"/>
              </a:spcBef>
              <a:spcAft>
                <a:spcPts val="0"/>
              </a:spcAft>
              <a:buClr>
                <a:schemeClr val="dk1"/>
              </a:buClr>
              <a:buSzPts val="1100"/>
              <a:buFont typeface="Arial"/>
              <a:buNone/>
            </a:pPr>
            <a:r>
              <a:rPr b="1" lang="sv" sz="1400">
                <a:latin typeface="Roboto Mono"/>
                <a:ea typeface="Roboto Mono"/>
                <a:cs typeface="Roboto Mono"/>
                <a:sym typeface="Roboto Mono"/>
              </a:rPr>
              <a:t>/apis/</a:t>
            </a:r>
            <a:r>
              <a:rPr b="1" i="1" lang="sv" sz="1400">
                <a:solidFill>
                  <a:srgbClr val="76A5AF"/>
                </a:solidFill>
                <a:latin typeface="Roboto Mono"/>
                <a:ea typeface="Roboto Mono"/>
                <a:cs typeface="Roboto Mono"/>
                <a:sym typeface="Roboto Mono"/>
              </a:rPr>
              <a:t>&lt;group&gt;</a:t>
            </a:r>
            <a:r>
              <a:rPr b="1" lang="sv" sz="1400">
                <a:latin typeface="Roboto Mono"/>
                <a:ea typeface="Roboto Mono"/>
                <a:cs typeface="Roboto Mono"/>
                <a:sym typeface="Roboto Mono"/>
              </a:rPr>
              <a:t>/</a:t>
            </a:r>
            <a:r>
              <a:rPr b="1" i="1" lang="sv" sz="1400">
                <a:solidFill>
                  <a:srgbClr val="F6B26B"/>
                </a:solidFill>
                <a:latin typeface="Roboto Mono"/>
                <a:ea typeface="Roboto Mono"/>
                <a:cs typeface="Roboto Mono"/>
                <a:sym typeface="Roboto Mono"/>
              </a:rPr>
              <a:t>&lt;version&gt;</a:t>
            </a:r>
            <a:r>
              <a:rPr b="1" lang="sv" sz="1400">
                <a:latin typeface="Roboto Mono"/>
                <a:ea typeface="Roboto Mono"/>
                <a:cs typeface="Roboto Mono"/>
                <a:sym typeface="Roboto Mono"/>
              </a:rPr>
              <a:t>/</a:t>
            </a:r>
            <a:r>
              <a:rPr b="1" i="1" lang="sv"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sv" sz="1400"/>
              <a:t>Examples:</a:t>
            </a:r>
            <a:endParaRPr b="1" sz="1400"/>
          </a:p>
          <a:p>
            <a:pPr indent="0" lvl="0" marL="0" rtl="0" algn="l">
              <a:spcBef>
                <a:spcPts val="0"/>
              </a:spcBef>
              <a:spcAft>
                <a:spcPts val="0"/>
              </a:spcAft>
              <a:buClr>
                <a:schemeClr val="dk1"/>
              </a:buClr>
              <a:buSzPts val="1100"/>
              <a:buFont typeface="Arial"/>
              <a:buNone/>
            </a:pPr>
            <a:r>
              <a:rPr b="1" lang="sv" sz="1400">
                <a:latin typeface="Roboto Mono"/>
                <a:ea typeface="Roboto Mono"/>
                <a:cs typeface="Roboto Mono"/>
                <a:sym typeface="Roboto Mono"/>
              </a:rPr>
              <a:t>/apis/</a:t>
            </a:r>
            <a:r>
              <a:rPr b="1" lang="sv" sz="1400">
                <a:solidFill>
                  <a:srgbClr val="76A5AF"/>
                </a:solidFill>
                <a:latin typeface="Roboto Mono"/>
                <a:ea typeface="Roboto Mono"/>
                <a:cs typeface="Roboto Mono"/>
                <a:sym typeface="Roboto Mono"/>
              </a:rPr>
              <a:t>apps</a:t>
            </a:r>
            <a:r>
              <a:rPr b="1" lang="sv" sz="1400">
                <a:latin typeface="Roboto Mono"/>
                <a:ea typeface="Roboto Mono"/>
                <a:cs typeface="Roboto Mono"/>
                <a:sym typeface="Roboto Mono"/>
              </a:rPr>
              <a:t>/</a:t>
            </a:r>
            <a:r>
              <a:rPr b="1" lang="sv" sz="1400">
                <a:solidFill>
                  <a:srgbClr val="F6B26B"/>
                </a:solidFill>
                <a:latin typeface="Roboto Mono"/>
                <a:ea typeface="Roboto Mono"/>
                <a:cs typeface="Roboto Mono"/>
                <a:sym typeface="Roboto Mono"/>
              </a:rPr>
              <a:t>v1</a:t>
            </a:r>
            <a:r>
              <a:rPr b="1" lang="sv" sz="1400">
                <a:latin typeface="Roboto Mono"/>
                <a:ea typeface="Roboto Mono"/>
                <a:cs typeface="Roboto Mono"/>
                <a:sym typeface="Roboto Mono"/>
              </a:rPr>
              <a:t>/</a:t>
            </a:r>
            <a:r>
              <a:rPr b="1" lang="sv"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0"/>
              </a:spcBef>
              <a:spcAft>
                <a:spcPts val="0"/>
              </a:spcAft>
              <a:buNone/>
            </a:pPr>
            <a:r>
              <a:rPr b="1" lang="sv" sz="1400">
                <a:latin typeface="Roboto Mono"/>
                <a:ea typeface="Roboto Mono"/>
                <a:cs typeface="Roboto Mono"/>
                <a:sym typeface="Roboto Mono"/>
              </a:rPr>
              <a:t>/apis/</a:t>
            </a:r>
            <a:r>
              <a:rPr b="1" lang="sv" sz="1400">
                <a:solidFill>
                  <a:srgbClr val="76A5AF"/>
                </a:solidFill>
                <a:latin typeface="Roboto Mono"/>
                <a:ea typeface="Roboto Mono"/>
                <a:cs typeface="Roboto Mono"/>
                <a:sym typeface="Roboto Mono"/>
              </a:rPr>
              <a:t>batch</a:t>
            </a:r>
            <a:r>
              <a:rPr b="1" lang="sv" sz="1400">
                <a:latin typeface="Roboto Mono"/>
                <a:ea typeface="Roboto Mono"/>
                <a:cs typeface="Roboto Mono"/>
                <a:sym typeface="Roboto Mono"/>
              </a:rPr>
              <a:t>/</a:t>
            </a:r>
            <a:r>
              <a:rPr b="1" lang="sv" sz="1400">
                <a:solidFill>
                  <a:srgbClr val="F6B26B"/>
                </a:solidFill>
                <a:latin typeface="Roboto Mono"/>
                <a:ea typeface="Roboto Mono"/>
                <a:cs typeface="Roboto Mono"/>
                <a:sym typeface="Roboto Mono"/>
              </a:rPr>
              <a:t>v1beta1</a:t>
            </a:r>
            <a:r>
              <a:rPr b="1" lang="sv" sz="1400">
                <a:latin typeface="Roboto Mono"/>
                <a:ea typeface="Roboto Mono"/>
                <a:cs typeface="Roboto Mono"/>
                <a:sym typeface="Roboto Mono"/>
              </a:rPr>
              <a:t>/</a:t>
            </a:r>
            <a:r>
              <a:rPr b="1" lang="sv"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15"/>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API Versioning</a:t>
            </a:r>
            <a:endParaRPr/>
          </a:p>
        </p:txBody>
      </p:sp>
      <p:sp>
        <p:nvSpPr>
          <p:cNvPr id="1038" name="Google Shape;1038;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Montserrat"/>
              <a:buChar char="●"/>
            </a:pPr>
            <a:r>
              <a:rPr lang="sv" sz="2400">
                <a:latin typeface="Montserrat"/>
                <a:ea typeface="Montserrat"/>
                <a:cs typeface="Montserrat"/>
                <a:sym typeface="Montserrat"/>
              </a:rPr>
              <a:t>Three tiers of API</a:t>
            </a:r>
            <a:br>
              <a:rPr lang="sv" sz="2400">
                <a:latin typeface="Montserrat"/>
                <a:ea typeface="Montserrat"/>
                <a:cs typeface="Montserrat"/>
                <a:sym typeface="Montserrat"/>
              </a:rPr>
            </a:br>
            <a:r>
              <a:rPr lang="sv" sz="2400">
                <a:latin typeface="Montserrat"/>
                <a:ea typeface="Montserrat"/>
                <a:cs typeface="Montserrat"/>
                <a:sym typeface="Montserrat"/>
              </a:rPr>
              <a:t>maturity levels.  </a:t>
            </a:r>
            <a:endParaRPr sz="2400">
              <a:latin typeface="Montserrat"/>
              <a:ea typeface="Montserrat"/>
              <a:cs typeface="Montserrat"/>
              <a:sym typeface="Montserrat"/>
            </a:endParaRPr>
          </a:p>
          <a:p>
            <a:pPr indent="-381000" lvl="0" marL="457200" rtl="0" algn="l">
              <a:spcBef>
                <a:spcPts val="0"/>
              </a:spcBef>
              <a:spcAft>
                <a:spcPts val="0"/>
              </a:spcAft>
              <a:buSzPts val="2400"/>
              <a:buChar char="●"/>
            </a:pPr>
            <a:r>
              <a:rPr lang="sv" sz="2400">
                <a:latin typeface="Montserrat"/>
                <a:ea typeface="Montserrat"/>
                <a:cs typeface="Montserrat"/>
                <a:sym typeface="Montserrat"/>
              </a:rPr>
              <a:t>Also referenced within </a:t>
            </a:r>
            <a:br>
              <a:rPr lang="sv" sz="2400">
                <a:latin typeface="Montserrat"/>
                <a:ea typeface="Montserrat"/>
                <a:cs typeface="Montserrat"/>
                <a:sym typeface="Montserrat"/>
              </a:rPr>
            </a:br>
            <a:r>
              <a:rPr lang="sv" sz="2400">
                <a:latin typeface="Montserrat"/>
                <a:ea typeface="Montserrat"/>
                <a:cs typeface="Montserrat"/>
                <a:sym typeface="Montserrat"/>
              </a:rPr>
              <a:t>the object’s</a:t>
            </a:r>
            <a:r>
              <a:rPr lang="sv" sz="2400"/>
              <a:t> </a:t>
            </a:r>
            <a:r>
              <a:rPr lang="sv" sz="2400">
                <a:solidFill>
                  <a:srgbClr val="1155CC"/>
                </a:solidFill>
                <a:latin typeface="Roboto Mono"/>
                <a:ea typeface="Roboto Mono"/>
                <a:cs typeface="Roboto Mono"/>
                <a:sym typeface="Roboto Mono"/>
              </a:rPr>
              <a:t>apiVersion</a:t>
            </a:r>
            <a:r>
              <a:rPr lang="sv" sz="2400"/>
              <a:t>.</a:t>
            </a:r>
            <a:br>
              <a:rPr lang="sv" sz="2400"/>
            </a:br>
            <a:endParaRPr/>
          </a:p>
          <a:p>
            <a:pPr indent="-342900" lvl="0" marL="457200" rtl="0" algn="l">
              <a:spcBef>
                <a:spcPts val="0"/>
              </a:spcBef>
              <a:spcAft>
                <a:spcPts val="0"/>
              </a:spcAft>
              <a:buSzPts val="1800"/>
              <a:buChar char="●"/>
            </a:pPr>
            <a:r>
              <a:rPr b="1" lang="sv" sz="1800">
                <a:latin typeface="Montserrat"/>
                <a:ea typeface="Montserrat"/>
                <a:cs typeface="Montserrat"/>
                <a:sym typeface="Montserrat"/>
              </a:rPr>
              <a:t>Alpha</a:t>
            </a:r>
            <a:r>
              <a:rPr lang="sv" sz="1800">
                <a:latin typeface="Montserrat"/>
                <a:ea typeface="Montserrat"/>
                <a:cs typeface="Montserrat"/>
                <a:sym typeface="Montserrat"/>
              </a:rPr>
              <a:t>: Possibly buggy, And may change. </a:t>
            </a:r>
            <a:r>
              <a:rPr b="1" lang="sv" sz="1800">
                <a:latin typeface="Montserrat"/>
                <a:ea typeface="Montserrat"/>
                <a:cs typeface="Montserrat"/>
                <a:sym typeface="Montserrat"/>
              </a:rPr>
              <a:t>Disabled by default</a:t>
            </a:r>
            <a:r>
              <a:rPr lang="sv" sz="1800">
                <a:latin typeface="Montserrat"/>
                <a:ea typeface="Montserrat"/>
                <a:cs typeface="Montserrat"/>
                <a:sym typeface="Montserrat"/>
              </a:rPr>
              <a:t>. </a:t>
            </a:r>
            <a:endParaRPr sz="1800">
              <a:latin typeface="Montserrat"/>
              <a:ea typeface="Montserrat"/>
              <a:cs typeface="Montserrat"/>
              <a:sym typeface="Montserrat"/>
            </a:endParaRPr>
          </a:p>
          <a:p>
            <a:pPr indent="-342900" lvl="0" marL="457200" rtl="0" algn="l">
              <a:spcBef>
                <a:spcPts val="1000"/>
              </a:spcBef>
              <a:spcAft>
                <a:spcPts val="0"/>
              </a:spcAft>
              <a:buSzPts val="1800"/>
              <a:buChar char="●"/>
            </a:pPr>
            <a:r>
              <a:rPr b="1" lang="sv" sz="1800">
                <a:latin typeface="Montserrat"/>
                <a:ea typeface="Montserrat"/>
                <a:cs typeface="Montserrat"/>
                <a:sym typeface="Montserrat"/>
              </a:rPr>
              <a:t>Beta</a:t>
            </a:r>
            <a:r>
              <a:rPr lang="sv" sz="1800">
                <a:latin typeface="Montserrat"/>
                <a:ea typeface="Montserrat"/>
                <a:cs typeface="Montserrat"/>
                <a:sym typeface="Montserrat"/>
              </a:rPr>
              <a:t>: Tested and considered stable. However API Schema may</a:t>
            </a:r>
            <a:br>
              <a:rPr lang="sv" sz="1800">
                <a:latin typeface="Montserrat"/>
                <a:ea typeface="Montserrat"/>
                <a:cs typeface="Montserrat"/>
                <a:sym typeface="Montserrat"/>
              </a:rPr>
            </a:br>
            <a:r>
              <a:rPr lang="sv" sz="1800">
                <a:latin typeface="Montserrat"/>
                <a:ea typeface="Montserrat"/>
                <a:cs typeface="Montserrat"/>
                <a:sym typeface="Montserrat"/>
              </a:rPr>
              <a:t>change slightly. </a:t>
            </a:r>
            <a:r>
              <a:rPr b="1" lang="sv" sz="1800">
                <a:latin typeface="Montserrat"/>
                <a:ea typeface="Montserrat"/>
                <a:cs typeface="Montserrat"/>
                <a:sym typeface="Montserrat"/>
              </a:rPr>
              <a:t>Enabled by default</a:t>
            </a:r>
            <a:r>
              <a:rPr lang="sv" sz="1800">
                <a:latin typeface="Montserrat"/>
                <a:ea typeface="Montserrat"/>
                <a:cs typeface="Montserrat"/>
                <a:sym typeface="Montserrat"/>
              </a:rPr>
              <a:t>. </a:t>
            </a:r>
            <a:endParaRPr sz="1800">
              <a:latin typeface="Montserrat"/>
              <a:ea typeface="Montserrat"/>
              <a:cs typeface="Montserrat"/>
              <a:sym typeface="Montserrat"/>
            </a:endParaRPr>
          </a:p>
          <a:p>
            <a:pPr indent="-342900" lvl="0" marL="457200" rtl="0" algn="l">
              <a:spcBef>
                <a:spcPts val="1000"/>
              </a:spcBef>
              <a:spcAft>
                <a:spcPts val="1000"/>
              </a:spcAft>
              <a:buSzPts val="1800"/>
              <a:buChar char="●"/>
            </a:pPr>
            <a:r>
              <a:rPr b="1" lang="sv" sz="1800">
                <a:latin typeface="Montserrat"/>
                <a:ea typeface="Montserrat"/>
                <a:cs typeface="Montserrat"/>
                <a:sym typeface="Montserrat"/>
              </a:rPr>
              <a:t>Stable</a:t>
            </a:r>
            <a:r>
              <a:rPr lang="sv" sz="1800">
                <a:latin typeface="Montserrat"/>
                <a:ea typeface="Montserrat"/>
                <a:cs typeface="Montserrat"/>
                <a:sym typeface="Montserrat"/>
              </a:rPr>
              <a:t>: Released, stable and API schema will not change. </a:t>
            </a:r>
            <a:br>
              <a:rPr lang="sv" sz="1800">
                <a:latin typeface="Montserrat"/>
                <a:ea typeface="Montserrat"/>
                <a:cs typeface="Montserrat"/>
                <a:sym typeface="Montserrat"/>
              </a:rPr>
            </a:br>
            <a:r>
              <a:rPr b="1" lang="sv" sz="1800">
                <a:latin typeface="Montserrat"/>
                <a:ea typeface="Montserrat"/>
                <a:cs typeface="Montserrat"/>
                <a:sym typeface="Montserrat"/>
              </a:rPr>
              <a:t>Enabled by default</a:t>
            </a:r>
            <a:r>
              <a:rPr lang="sv" sz="1800">
                <a:latin typeface="Montserrat"/>
                <a:ea typeface="Montserrat"/>
                <a:cs typeface="Montserrat"/>
                <a:sym typeface="Montserrat"/>
              </a:rPr>
              <a:t>.</a:t>
            </a:r>
            <a:endParaRPr sz="1800">
              <a:latin typeface="Montserrat"/>
              <a:ea typeface="Montserrat"/>
              <a:cs typeface="Montserrat"/>
              <a:sym typeface="Montserrat"/>
            </a:endParaRPr>
          </a:p>
        </p:txBody>
      </p:sp>
      <p:sp>
        <p:nvSpPr>
          <p:cNvPr id="1039" name="Google Shape;1039;p115"/>
          <p:cNvSpPr txBox="1"/>
          <p:nvPr>
            <p:ph idx="1" type="body"/>
          </p:nvPr>
        </p:nvSpPr>
        <p:spPr>
          <a:xfrm>
            <a:off x="4616100" y="429825"/>
            <a:ext cx="3994500" cy="186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sv" sz="1400"/>
              <a:t>Format:</a:t>
            </a:r>
            <a:endParaRPr b="1" sz="1400"/>
          </a:p>
          <a:p>
            <a:pPr indent="0" lvl="0" marL="0" rtl="0" algn="l">
              <a:spcBef>
                <a:spcPts val="0"/>
              </a:spcBef>
              <a:spcAft>
                <a:spcPts val="0"/>
              </a:spcAft>
              <a:buClr>
                <a:schemeClr val="dk1"/>
              </a:buClr>
              <a:buSzPts val="1100"/>
              <a:buFont typeface="Arial"/>
              <a:buNone/>
            </a:pPr>
            <a:r>
              <a:rPr b="1" lang="sv" sz="1400">
                <a:latin typeface="Roboto Mono"/>
                <a:ea typeface="Roboto Mono"/>
                <a:cs typeface="Roboto Mono"/>
                <a:sym typeface="Roboto Mono"/>
              </a:rPr>
              <a:t>/apis/</a:t>
            </a:r>
            <a:r>
              <a:rPr b="1" i="1" lang="sv" sz="1400">
                <a:solidFill>
                  <a:srgbClr val="76A5AF"/>
                </a:solidFill>
                <a:latin typeface="Roboto Mono"/>
                <a:ea typeface="Roboto Mono"/>
                <a:cs typeface="Roboto Mono"/>
                <a:sym typeface="Roboto Mono"/>
              </a:rPr>
              <a:t>&lt;group&gt;</a:t>
            </a:r>
            <a:r>
              <a:rPr b="1" lang="sv" sz="1400">
                <a:latin typeface="Roboto Mono"/>
                <a:ea typeface="Roboto Mono"/>
                <a:cs typeface="Roboto Mono"/>
                <a:sym typeface="Roboto Mono"/>
              </a:rPr>
              <a:t>/</a:t>
            </a:r>
            <a:r>
              <a:rPr b="1" i="1" lang="sv" sz="1400">
                <a:solidFill>
                  <a:srgbClr val="F6B26B"/>
                </a:solidFill>
                <a:latin typeface="Roboto Mono"/>
                <a:ea typeface="Roboto Mono"/>
                <a:cs typeface="Roboto Mono"/>
                <a:sym typeface="Roboto Mono"/>
              </a:rPr>
              <a:t>&lt;version&gt;</a:t>
            </a:r>
            <a:r>
              <a:rPr b="1" lang="sv" sz="1400">
                <a:latin typeface="Roboto Mono"/>
                <a:ea typeface="Roboto Mono"/>
                <a:cs typeface="Roboto Mono"/>
                <a:sym typeface="Roboto Mono"/>
              </a:rPr>
              <a:t>/</a:t>
            </a:r>
            <a:r>
              <a:rPr b="1" i="1" lang="sv"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sv" sz="1400"/>
              <a:t>Examples:</a:t>
            </a:r>
            <a:endParaRPr b="1" sz="1400"/>
          </a:p>
          <a:p>
            <a:pPr indent="0" lvl="0" marL="0" rtl="0" algn="l">
              <a:spcBef>
                <a:spcPts val="0"/>
              </a:spcBef>
              <a:spcAft>
                <a:spcPts val="0"/>
              </a:spcAft>
              <a:buClr>
                <a:schemeClr val="dk1"/>
              </a:buClr>
              <a:buSzPts val="1100"/>
              <a:buFont typeface="Arial"/>
              <a:buNone/>
            </a:pPr>
            <a:r>
              <a:rPr b="1" lang="sv" sz="1400">
                <a:latin typeface="Roboto Mono"/>
                <a:ea typeface="Roboto Mono"/>
                <a:cs typeface="Roboto Mono"/>
                <a:sym typeface="Roboto Mono"/>
              </a:rPr>
              <a:t>/apis/</a:t>
            </a:r>
            <a:r>
              <a:rPr b="1" lang="sv" sz="1400">
                <a:solidFill>
                  <a:srgbClr val="76A5AF"/>
                </a:solidFill>
                <a:latin typeface="Roboto Mono"/>
                <a:ea typeface="Roboto Mono"/>
                <a:cs typeface="Roboto Mono"/>
                <a:sym typeface="Roboto Mono"/>
              </a:rPr>
              <a:t>apps</a:t>
            </a:r>
            <a:r>
              <a:rPr b="1" lang="sv" sz="1400">
                <a:latin typeface="Roboto Mono"/>
                <a:ea typeface="Roboto Mono"/>
                <a:cs typeface="Roboto Mono"/>
                <a:sym typeface="Roboto Mono"/>
              </a:rPr>
              <a:t>/</a:t>
            </a:r>
            <a:r>
              <a:rPr b="1" lang="sv" sz="1400">
                <a:solidFill>
                  <a:srgbClr val="F6B26B"/>
                </a:solidFill>
                <a:latin typeface="Roboto Mono"/>
                <a:ea typeface="Roboto Mono"/>
                <a:cs typeface="Roboto Mono"/>
                <a:sym typeface="Roboto Mono"/>
              </a:rPr>
              <a:t>v1</a:t>
            </a:r>
            <a:r>
              <a:rPr b="1" lang="sv" sz="1400">
                <a:latin typeface="Roboto Mono"/>
                <a:ea typeface="Roboto Mono"/>
                <a:cs typeface="Roboto Mono"/>
                <a:sym typeface="Roboto Mono"/>
              </a:rPr>
              <a:t>/</a:t>
            </a:r>
            <a:r>
              <a:rPr b="1" lang="sv"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0"/>
              </a:spcBef>
              <a:spcAft>
                <a:spcPts val="0"/>
              </a:spcAft>
              <a:buNone/>
            </a:pPr>
            <a:r>
              <a:rPr b="1" lang="sv" sz="1400">
                <a:latin typeface="Roboto Mono"/>
                <a:ea typeface="Roboto Mono"/>
                <a:cs typeface="Roboto Mono"/>
                <a:sym typeface="Roboto Mono"/>
              </a:rPr>
              <a:t>/apis/</a:t>
            </a:r>
            <a:r>
              <a:rPr b="1" lang="sv" sz="1400">
                <a:solidFill>
                  <a:srgbClr val="76A5AF"/>
                </a:solidFill>
                <a:latin typeface="Roboto Mono"/>
                <a:ea typeface="Roboto Mono"/>
                <a:cs typeface="Roboto Mono"/>
                <a:sym typeface="Roboto Mono"/>
              </a:rPr>
              <a:t>batch</a:t>
            </a:r>
            <a:r>
              <a:rPr b="1" lang="sv" sz="1400">
                <a:latin typeface="Roboto Mono"/>
                <a:ea typeface="Roboto Mono"/>
                <a:cs typeface="Roboto Mono"/>
                <a:sym typeface="Roboto Mono"/>
              </a:rPr>
              <a:t>/</a:t>
            </a:r>
            <a:r>
              <a:rPr b="1" lang="sv" sz="1400">
                <a:solidFill>
                  <a:srgbClr val="F6B26B"/>
                </a:solidFill>
                <a:latin typeface="Roboto Mono"/>
                <a:ea typeface="Roboto Mono"/>
                <a:cs typeface="Roboto Mono"/>
                <a:sym typeface="Roboto Mono"/>
              </a:rPr>
              <a:t>v1beta1</a:t>
            </a:r>
            <a:r>
              <a:rPr b="1" lang="sv" sz="1400">
                <a:latin typeface="Roboto Mono"/>
                <a:ea typeface="Roboto Mono"/>
                <a:cs typeface="Roboto Mono"/>
                <a:sym typeface="Roboto Mono"/>
              </a:rPr>
              <a:t>/</a:t>
            </a:r>
            <a:r>
              <a:rPr b="1" lang="sv"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6"/>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Object Model</a:t>
            </a:r>
            <a:endParaRPr/>
          </a:p>
        </p:txBody>
      </p:sp>
      <p:sp>
        <p:nvSpPr>
          <p:cNvPr id="1045" name="Google Shape;1045;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Montserrat"/>
              <a:buChar char="●"/>
            </a:pPr>
            <a:r>
              <a:rPr lang="sv" sz="2400">
                <a:latin typeface="Montserrat"/>
                <a:ea typeface="Montserrat"/>
                <a:cs typeface="Montserrat"/>
                <a:sym typeface="Montserrat"/>
              </a:rPr>
              <a:t>Objects are a “</a:t>
            </a:r>
            <a:r>
              <a:rPr i="1" lang="sv" sz="2400">
                <a:latin typeface="Montserrat"/>
                <a:ea typeface="Montserrat"/>
                <a:cs typeface="Montserrat"/>
                <a:sym typeface="Montserrat"/>
              </a:rPr>
              <a:t>record of intent</a:t>
            </a:r>
            <a:r>
              <a:rPr lang="sv" sz="2400">
                <a:latin typeface="Montserrat"/>
                <a:ea typeface="Montserrat"/>
                <a:cs typeface="Montserrat"/>
                <a:sym typeface="Montserrat"/>
              </a:rPr>
              <a:t>” or a persistent entity that represent the desired state of the object within the cluster. </a:t>
            </a:r>
            <a:endParaRPr sz="2400">
              <a:latin typeface="Montserrat"/>
              <a:ea typeface="Montserrat"/>
              <a:cs typeface="Montserrat"/>
              <a:sym typeface="Montserrat"/>
            </a:endParaRPr>
          </a:p>
          <a:p>
            <a:pPr indent="-381000" lvl="0" marL="457200" rtl="0" algn="l">
              <a:spcBef>
                <a:spcPts val="1000"/>
              </a:spcBef>
              <a:spcAft>
                <a:spcPts val="1000"/>
              </a:spcAft>
              <a:buSzPts val="2400"/>
              <a:buChar char="●"/>
            </a:pPr>
            <a:r>
              <a:rPr lang="sv" sz="2400">
                <a:latin typeface="Montserrat"/>
                <a:ea typeface="Montserrat"/>
                <a:cs typeface="Montserrat"/>
                <a:sym typeface="Montserrat"/>
              </a:rPr>
              <a:t>All objects </a:t>
            </a:r>
            <a:r>
              <a:rPr b="1" lang="sv" sz="2400">
                <a:latin typeface="Montserrat"/>
                <a:ea typeface="Montserrat"/>
                <a:cs typeface="Montserrat"/>
                <a:sym typeface="Montserrat"/>
              </a:rPr>
              <a:t>MUST </a:t>
            </a:r>
            <a:r>
              <a:rPr lang="sv" sz="2400">
                <a:latin typeface="Montserrat"/>
                <a:ea typeface="Montserrat"/>
                <a:cs typeface="Montserrat"/>
                <a:sym typeface="Montserrat"/>
              </a:rPr>
              <a:t>have</a:t>
            </a:r>
            <a:r>
              <a:rPr lang="sv" sz="2400"/>
              <a:t> </a:t>
            </a:r>
            <a:r>
              <a:rPr lang="sv" sz="2400">
                <a:solidFill>
                  <a:srgbClr val="1155CC"/>
                </a:solidFill>
                <a:latin typeface="Roboto Mono"/>
                <a:ea typeface="Roboto Mono"/>
                <a:cs typeface="Roboto Mono"/>
                <a:sym typeface="Roboto Mono"/>
              </a:rPr>
              <a:t>apiVersion</a:t>
            </a:r>
            <a:r>
              <a:rPr lang="sv" sz="2400"/>
              <a:t>,</a:t>
            </a:r>
            <a:r>
              <a:rPr lang="sv" sz="2400">
                <a:solidFill>
                  <a:srgbClr val="1155CC"/>
                </a:solidFill>
                <a:latin typeface="Roboto Mono"/>
                <a:ea typeface="Roboto Mono"/>
                <a:cs typeface="Roboto Mono"/>
                <a:sym typeface="Roboto Mono"/>
              </a:rPr>
              <a:t> kind</a:t>
            </a:r>
            <a:r>
              <a:rPr lang="sv" sz="2400"/>
              <a:t>, </a:t>
            </a:r>
            <a:r>
              <a:rPr lang="sv" sz="2400">
                <a:latin typeface="Montserrat"/>
                <a:ea typeface="Montserrat"/>
                <a:cs typeface="Montserrat"/>
                <a:sym typeface="Montserrat"/>
              </a:rPr>
              <a:t>and</a:t>
            </a:r>
            <a:r>
              <a:rPr lang="sv" sz="2400"/>
              <a:t> </a:t>
            </a:r>
            <a:r>
              <a:rPr lang="sv" sz="2400">
                <a:latin typeface="Montserrat"/>
                <a:ea typeface="Montserrat"/>
                <a:cs typeface="Montserrat"/>
                <a:sym typeface="Montserrat"/>
              </a:rPr>
              <a:t>posess the nested fields</a:t>
            </a:r>
            <a:r>
              <a:rPr lang="sv" sz="2400">
                <a:solidFill>
                  <a:srgbClr val="1155CC"/>
                </a:solidFill>
                <a:latin typeface="Roboto Mono"/>
                <a:ea typeface="Roboto Mono"/>
                <a:cs typeface="Roboto Mono"/>
                <a:sym typeface="Roboto Mono"/>
              </a:rPr>
              <a:t> </a:t>
            </a:r>
            <a:r>
              <a:rPr lang="sv" sz="2400">
                <a:solidFill>
                  <a:srgbClr val="1155CC"/>
                </a:solidFill>
                <a:latin typeface="Roboto Mono"/>
                <a:ea typeface="Roboto Mono"/>
                <a:cs typeface="Roboto Mono"/>
                <a:sym typeface="Roboto Mono"/>
              </a:rPr>
              <a:t>metadata.name</a:t>
            </a:r>
            <a:r>
              <a:rPr lang="sv" sz="2400"/>
              <a:t>, </a:t>
            </a:r>
            <a:r>
              <a:rPr lang="sv" sz="2400">
                <a:solidFill>
                  <a:srgbClr val="1155CC"/>
                </a:solidFill>
                <a:latin typeface="Roboto Mono"/>
                <a:ea typeface="Roboto Mono"/>
                <a:cs typeface="Roboto Mono"/>
                <a:sym typeface="Roboto Mono"/>
              </a:rPr>
              <a:t>metadata.namespace</a:t>
            </a:r>
            <a:r>
              <a:rPr lang="sv" sz="2400"/>
              <a:t>, </a:t>
            </a:r>
            <a:r>
              <a:rPr lang="sv" sz="2400">
                <a:latin typeface="Montserrat"/>
                <a:ea typeface="Montserrat"/>
                <a:cs typeface="Montserrat"/>
                <a:sym typeface="Montserrat"/>
              </a:rPr>
              <a:t>and</a:t>
            </a:r>
            <a:r>
              <a:rPr lang="sv" sz="2400"/>
              <a:t> </a:t>
            </a:r>
            <a:r>
              <a:rPr lang="sv" sz="2400">
                <a:solidFill>
                  <a:srgbClr val="1155CC"/>
                </a:solidFill>
                <a:latin typeface="Roboto Mono"/>
                <a:ea typeface="Roboto Mono"/>
                <a:cs typeface="Roboto Mono"/>
                <a:sym typeface="Roboto Mono"/>
              </a:rPr>
              <a:t>metadata.uid</a:t>
            </a:r>
            <a:r>
              <a:rPr lang="sv" sz="2400"/>
              <a:t>.</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17"/>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Object Model Requirements</a:t>
            </a:r>
            <a:endParaRPr/>
          </a:p>
        </p:txBody>
      </p:sp>
      <p:sp>
        <p:nvSpPr>
          <p:cNvPr id="1051" name="Google Shape;1051;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sv" sz="1900">
                <a:solidFill>
                  <a:srgbClr val="1155CC"/>
                </a:solidFill>
                <a:latin typeface="Roboto Mono"/>
                <a:ea typeface="Roboto Mono"/>
                <a:cs typeface="Roboto Mono"/>
                <a:sym typeface="Roboto Mono"/>
              </a:rPr>
              <a:t>apiVersion: </a:t>
            </a:r>
            <a:r>
              <a:rPr lang="sv" sz="1900"/>
              <a:t>Kubernetes API version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sv" sz="1900">
                <a:solidFill>
                  <a:srgbClr val="1155CC"/>
                </a:solidFill>
                <a:latin typeface="Roboto Mono"/>
                <a:ea typeface="Roboto Mono"/>
                <a:cs typeface="Roboto Mono"/>
                <a:sym typeface="Roboto Mono"/>
              </a:rPr>
              <a:t>kind: </a:t>
            </a:r>
            <a:r>
              <a:rPr lang="sv" sz="1900"/>
              <a:t>Type of Kubernetes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sv" sz="1900">
                <a:solidFill>
                  <a:srgbClr val="1155CC"/>
                </a:solidFill>
                <a:latin typeface="Roboto Mono"/>
                <a:ea typeface="Roboto Mono"/>
                <a:cs typeface="Roboto Mono"/>
                <a:sym typeface="Roboto Mono"/>
              </a:rPr>
              <a:t>metadata.name: </a:t>
            </a:r>
            <a:r>
              <a:rPr lang="sv" sz="1900"/>
              <a:t>Unique name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sv" sz="1900">
                <a:solidFill>
                  <a:srgbClr val="1155CC"/>
                </a:solidFill>
                <a:latin typeface="Roboto Mono"/>
                <a:ea typeface="Roboto Mono"/>
                <a:cs typeface="Roboto Mono"/>
                <a:sym typeface="Roboto Mono"/>
              </a:rPr>
              <a:t>metadata.namespace: </a:t>
            </a:r>
            <a:r>
              <a:rPr lang="sv" sz="1900"/>
              <a:t>Scoped environment name that the object belongs to (will default to current).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sv" sz="1900">
                <a:solidFill>
                  <a:srgbClr val="1155CC"/>
                </a:solidFill>
                <a:latin typeface="Roboto Mono"/>
                <a:ea typeface="Roboto Mono"/>
                <a:cs typeface="Roboto Mono"/>
                <a:sym typeface="Roboto Mono"/>
              </a:rPr>
              <a:t>metadata.uid: </a:t>
            </a:r>
            <a:r>
              <a:rPr lang="sv" sz="1900"/>
              <a:t>The (generated) uid for an object.</a:t>
            </a:r>
            <a:endParaRPr sz="19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400"/>
          </a:p>
        </p:txBody>
      </p:sp>
      <p:sp>
        <p:nvSpPr>
          <p:cNvPr id="1052" name="Google Shape;1052;p117"/>
          <p:cNvSpPr txBox="1"/>
          <p:nvPr>
            <p:ph idx="1" type="body"/>
          </p:nvPr>
        </p:nvSpPr>
        <p:spPr>
          <a:xfrm>
            <a:off x="1339650" y="3250000"/>
            <a:ext cx="6464700" cy="173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 sz="1800">
                <a:solidFill>
                  <a:srgbClr val="1155CC"/>
                </a:solidFill>
                <a:latin typeface="Roboto Mono"/>
                <a:ea typeface="Roboto Mono"/>
                <a:cs typeface="Roboto Mono"/>
                <a:sym typeface="Roboto Mono"/>
              </a:rPr>
              <a:t>apiVersion</a:t>
            </a:r>
            <a:r>
              <a:rPr lang="sv" sz="1800">
                <a:solidFill>
                  <a:srgbClr val="000000"/>
                </a:solidFill>
                <a:latin typeface="Roboto Mono"/>
                <a:ea typeface="Roboto Mono"/>
                <a:cs typeface="Roboto Mono"/>
                <a:sym typeface="Roboto Mono"/>
              </a:rPr>
              <a:t>:</a:t>
            </a:r>
            <a:r>
              <a:rPr lang="sv" sz="1800">
                <a:solidFill>
                  <a:srgbClr val="1155CC"/>
                </a:solidFill>
                <a:latin typeface="Roboto Mono"/>
                <a:ea typeface="Roboto Mono"/>
                <a:cs typeface="Roboto Mono"/>
                <a:sym typeface="Roboto Mono"/>
              </a:rPr>
              <a:t> </a:t>
            </a:r>
            <a:r>
              <a:rPr lang="sv"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800">
                <a:solidFill>
                  <a:srgbClr val="1155CC"/>
                </a:solidFill>
                <a:latin typeface="Roboto Mono"/>
                <a:ea typeface="Roboto Mono"/>
                <a:cs typeface="Roboto Mono"/>
                <a:sym typeface="Roboto Mono"/>
              </a:rPr>
              <a:t>kind</a:t>
            </a:r>
            <a:r>
              <a:rPr lang="sv" sz="1800">
                <a:latin typeface="Roboto Mono"/>
                <a:ea typeface="Roboto Mono"/>
                <a:cs typeface="Roboto Mono"/>
                <a:sym typeface="Roboto Mono"/>
              </a:rPr>
              <a:t>:</a:t>
            </a:r>
            <a:r>
              <a:rPr lang="sv" sz="1800">
                <a:solidFill>
                  <a:srgbClr val="1155CC"/>
                </a:solidFill>
                <a:latin typeface="Roboto Mono"/>
                <a:ea typeface="Roboto Mono"/>
                <a:cs typeface="Roboto Mono"/>
                <a:sym typeface="Roboto Mono"/>
              </a:rPr>
              <a:t> </a:t>
            </a:r>
            <a:r>
              <a:rPr lang="sv" sz="1800">
                <a:solidFill>
                  <a:srgbClr val="CC0000"/>
                </a:solidFill>
                <a:latin typeface="Roboto Mono"/>
                <a:ea typeface="Roboto Mono"/>
                <a:cs typeface="Roboto Mono"/>
                <a:sym typeface="Roboto Mono"/>
              </a:rPr>
              <a:t>Pod</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800">
                <a:solidFill>
                  <a:srgbClr val="1155CC"/>
                </a:solidFill>
                <a:latin typeface="Roboto Mono"/>
                <a:ea typeface="Roboto Mono"/>
                <a:cs typeface="Roboto Mono"/>
                <a:sym typeface="Roboto Mono"/>
              </a:rPr>
              <a:t>metadata</a:t>
            </a:r>
            <a:r>
              <a:rPr lang="sv" sz="1800">
                <a:latin typeface="Roboto Mono"/>
                <a:ea typeface="Roboto Mono"/>
                <a:cs typeface="Roboto Mono"/>
                <a:sym typeface="Roboto Mono"/>
              </a:rPr>
              <a:t>:</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800">
                <a:solidFill>
                  <a:srgbClr val="1155CC"/>
                </a:solidFill>
                <a:latin typeface="Roboto Mono"/>
                <a:ea typeface="Roboto Mono"/>
                <a:cs typeface="Roboto Mono"/>
                <a:sym typeface="Roboto Mono"/>
              </a:rPr>
              <a:t>  name</a:t>
            </a:r>
            <a:r>
              <a:rPr lang="sv" sz="1800">
                <a:latin typeface="Roboto Mono"/>
                <a:ea typeface="Roboto Mono"/>
                <a:cs typeface="Roboto Mono"/>
                <a:sym typeface="Roboto Mono"/>
              </a:rPr>
              <a:t>: </a:t>
            </a:r>
            <a:r>
              <a:rPr lang="sv" sz="1800">
                <a:solidFill>
                  <a:srgbClr val="CC0000"/>
                </a:solidFill>
                <a:latin typeface="Roboto Mono"/>
                <a:ea typeface="Roboto Mono"/>
                <a:cs typeface="Roboto Mono"/>
                <a:sym typeface="Roboto Mono"/>
              </a:rPr>
              <a:t>pod-example</a:t>
            </a:r>
            <a:br>
              <a:rPr lang="sv" sz="1800">
                <a:solidFill>
                  <a:srgbClr val="1155CC"/>
                </a:solidFill>
                <a:latin typeface="Roboto Mono"/>
                <a:ea typeface="Roboto Mono"/>
                <a:cs typeface="Roboto Mono"/>
                <a:sym typeface="Roboto Mono"/>
              </a:rPr>
            </a:br>
            <a:r>
              <a:rPr lang="sv" sz="1800">
                <a:solidFill>
                  <a:srgbClr val="1155CC"/>
                </a:solidFill>
                <a:latin typeface="Roboto Mono"/>
                <a:ea typeface="Roboto Mono"/>
                <a:cs typeface="Roboto Mono"/>
                <a:sym typeface="Roboto Mono"/>
              </a:rPr>
              <a:t>  namespace</a:t>
            </a:r>
            <a:r>
              <a:rPr lang="sv" sz="1800">
                <a:latin typeface="Roboto Mono"/>
                <a:ea typeface="Roboto Mono"/>
                <a:cs typeface="Roboto Mono"/>
                <a:sym typeface="Roboto Mono"/>
              </a:rPr>
              <a:t>: </a:t>
            </a:r>
            <a:r>
              <a:rPr lang="sv" sz="1800">
                <a:solidFill>
                  <a:srgbClr val="CC0000"/>
                </a:solidFill>
                <a:latin typeface="Roboto Mono"/>
                <a:ea typeface="Roboto Mono"/>
                <a:cs typeface="Roboto Mono"/>
                <a:sym typeface="Roboto Mono"/>
              </a:rPr>
              <a:t>default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800">
                <a:solidFill>
                  <a:srgbClr val="CC0000"/>
                </a:solidFill>
                <a:latin typeface="Roboto Mono"/>
                <a:ea typeface="Roboto Mono"/>
                <a:cs typeface="Roboto Mono"/>
                <a:sym typeface="Roboto Mono"/>
              </a:rPr>
              <a:t>  </a:t>
            </a:r>
            <a:r>
              <a:rPr lang="sv" sz="1800">
                <a:solidFill>
                  <a:srgbClr val="1155CC"/>
                </a:solidFill>
                <a:latin typeface="Roboto Mono"/>
                <a:ea typeface="Roboto Mono"/>
                <a:cs typeface="Roboto Mono"/>
                <a:sym typeface="Roboto Mono"/>
              </a:rPr>
              <a:t>uid</a:t>
            </a:r>
            <a:r>
              <a:rPr lang="sv" sz="1800">
                <a:latin typeface="Roboto Mono"/>
                <a:ea typeface="Roboto Mono"/>
                <a:cs typeface="Roboto Mono"/>
                <a:sym typeface="Roboto Mono"/>
              </a:rPr>
              <a:t>: </a:t>
            </a:r>
            <a:r>
              <a:rPr lang="sv" sz="1800">
                <a:solidFill>
                  <a:srgbClr val="CC0000"/>
                </a:solidFill>
                <a:latin typeface="Roboto Mono"/>
                <a:ea typeface="Roboto Mono"/>
                <a:cs typeface="Roboto Mono"/>
                <a:sym typeface="Roboto Mono"/>
              </a:rPr>
              <a:t>f8798d82-1185-11e8-94ce-080027b3c7a6</a:t>
            </a:r>
            <a:endParaRPr sz="1800">
              <a:solidFill>
                <a:srgbClr val="CC0000"/>
              </a:solidFill>
              <a:latin typeface="Roboto Mono"/>
              <a:ea typeface="Roboto Mono"/>
              <a:cs typeface="Roboto Mono"/>
              <a:sym typeface="Roboto Mon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18"/>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Object Expression - YAML Example</a:t>
            </a:r>
            <a:endParaRPr/>
          </a:p>
        </p:txBody>
      </p:sp>
      <p:sp>
        <p:nvSpPr>
          <p:cNvPr id="1058" name="Google Shape;1058;p118"/>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apiVersion: </a:t>
            </a:r>
            <a:r>
              <a:rPr lang="sv"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kind: </a:t>
            </a:r>
            <a:r>
              <a:rPr lang="sv"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name:</a:t>
            </a:r>
            <a:r>
              <a:rPr lang="sv" sz="1600">
                <a:latin typeface="Roboto Mono"/>
                <a:ea typeface="Roboto Mono"/>
                <a:cs typeface="Roboto Mono"/>
                <a:sym typeface="Roboto Mono"/>
              </a:rPr>
              <a:t> </a:t>
            </a:r>
            <a:r>
              <a:rPr lang="sv" sz="1600">
                <a:solidFill>
                  <a:srgbClr val="CC0000"/>
                </a:solidFill>
                <a:latin typeface="Roboto Mono"/>
                <a:ea typeface="Roboto Mono"/>
                <a:cs typeface="Roboto Mono"/>
                <a:sym typeface="Roboto Mono"/>
              </a:rPr>
              <a:t>yaml</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CC0000"/>
                </a:solidFill>
                <a:latin typeface="Roboto Mono"/>
                <a:ea typeface="Roboto Mono"/>
                <a:cs typeface="Roboto Mono"/>
                <a:sym typeface="Roboto Mono"/>
              </a:rPr>
              <a:t>  </a:t>
            </a:r>
            <a:r>
              <a:rPr lang="sv" sz="1600">
                <a:solidFill>
                  <a:srgbClr val="1155CC"/>
                </a:solidFill>
                <a:latin typeface="Roboto Mono"/>
                <a:ea typeface="Roboto Mono"/>
                <a:cs typeface="Roboto Mono"/>
                <a:sym typeface="Roboto Mono"/>
              </a:rPr>
              <a:t>namespace</a:t>
            </a:r>
            <a:r>
              <a:rPr lang="sv" sz="1600">
                <a:solidFill>
                  <a:srgbClr val="CC0000"/>
                </a:solidFill>
                <a:latin typeface="Roboto Mono"/>
                <a:ea typeface="Roboto Mono"/>
                <a:cs typeface="Roboto Mono"/>
                <a:sym typeface="Roboto Mono"/>
              </a:rPr>
              <a:t>: default</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 name: </a:t>
            </a:r>
            <a:r>
              <a:rPr lang="sv"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image: </a:t>
            </a:r>
            <a:r>
              <a:rPr lang="sv"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 name: </a:t>
            </a:r>
            <a:r>
              <a:rPr lang="sv"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image: </a:t>
            </a:r>
            <a:r>
              <a:rPr lang="sv"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sp>
        <p:nvSpPr>
          <p:cNvPr id="1059" name="Google Shape;1059;p118"/>
          <p:cNvSpPr txBox="1"/>
          <p:nvPr/>
        </p:nvSpPr>
        <p:spPr>
          <a:xfrm>
            <a:off x="6960075" y="36948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9"/>
          <p:cNvSpPr txBox="1"/>
          <p:nvPr>
            <p:ph idx="1" type="body"/>
          </p:nvPr>
        </p:nvSpPr>
        <p:spPr>
          <a:xfrm>
            <a:off x="3122825" y="1381075"/>
            <a:ext cx="2938800" cy="3210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apiVersion: </a:t>
            </a:r>
            <a:r>
              <a:rPr lang="sv"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kind: </a:t>
            </a:r>
            <a:r>
              <a:rPr lang="sv"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name:</a:t>
            </a:r>
            <a:r>
              <a:rPr lang="sv" sz="1600">
                <a:latin typeface="Roboto Mono"/>
                <a:ea typeface="Roboto Mono"/>
                <a:cs typeface="Roboto Mono"/>
                <a:sym typeface="Roboto Mono"/>
              </a:rPr>
              <a:t> </a:t>
            </a:r>
            <a:r>
              <a:rPr lang="sv" sz="1600">
                <a:solidFill>
                  <a:srgbClr val="CC0000"/>
                </a:solidFill>
                <a:latin typeface="Roboto Mono"/>
                <a:ea typeface="Roboto Mono"/>
                <a:cs typeface="Roboto Mono"/>
                <a:sym typeface="Roboto Mono"/>
              </a:rPr>
              <a:t>yaml</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CC0000"/>
                </a:solidFill>
                <a:latin typeface="Roboto Mono"/>
                <a:ea typeface="Roboto Mono"/>
                <a:cs typeface="Roboto Mono"/>
                <a:sym typeface="Roboto Mono"/>
              </a:rPr>
              <a:t>  </a:t>
            </a:r>
            <a:r>
              <a:rPr lang="sv" sz="1600">
                <a:solidFill>
                  <a:srgbClr val="1155CC"/>
                </a:solidFill>
                <a:latin typeface="Roboto Mono"/>
                <a:ea typeface="Roboto Mono"/>
                <a:cs typeface="Roboto Mono"/>
                <a:sym typeface="Roboto Mono"/>
              </a:rPr>
              <a:t>namespace</a:t>
            </a:r>
            <a:r>
              <a:rPr lang="sv" sz="1600">
                <a:solidFill>
                  <a:srgbClr val="CC0000"/>
                </a:solidFill>
                <a:latin typeface="Roboto Mono"/>
                <a:ea typeface="Roboto Mono"/>
                <a:cs typeface="Roboto Mono"/>
                <a:sym typeface="Roboto Mono"/>
              </a:rPr>
              <a:t>: default</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 name: </a:t>
            </a:r>
            <a:r>
              <a:rPr lang="sv"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image: </a:t>
            </a:r>
            <a:r>
              <a:rPr lang="sv"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 name: </a:t>
            </a:r>
            <a:r>
              <a:rPr lang="sv"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image: </a:t>
            </a:r>
            <a:r>
              <a:rPr lang="sv"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cxnSp>
        <p:nvCxnSpPr>
          <p:cNvPr id="1065" name="Google Shape;1065;p119"/>
          <p:cNvCxnSpPr>
            <a:stCxn id="1066" idx="3"/>
            <a:endCxn id="1067" idx="1"/>
          </p:cNvCxnSpPr>
          <p:nvPr/>
        </p:nvCxnSpPr>
        <p:spPr>
          <a:xfrm flipH="1" rot="10800000">
            <a:off x="5819675" y="3526675"/>
            <a:ext cx="1055700" cy="295500"/>
          </a:xfrm>
          <a:prstGeom prst="straightConnector1">
            <a:avLst/>
          </a:prstGeom>
          <a:noFill/>
          <a:ln cap="flat" cmpd="sng" w="28575">
            <a:solidFill>
              <a:srgbClr val="000000"/>
            </a:solidFill>
            <a:prstDash val="solid"/>
            <a:round/>
            <a:headEnd len="med" w="med" type="none"/>
            <a:tailEnd len="med" w="med" type="none"/>
          </a:ln>
        </p:spPr>
      </p:cxnSp>
      <p:sp>
        <p:nvSpPr>
          <p:cNvPr id="1068" name="Google Shape;1068;p11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Object Expression - YAML Example</a:t>
            </a:r>
            <a:endParaRPr/>
          </a:p>
        </p:txBody>
      </p:sp>
      <p:cxnSp>
        <p:nvCxnSpPr>
          <p:cNvPr id="1069" name="Google Shape;1069;p119"/>
          <p:cNvCxnSpPr>
            <a:stCxn id="1070" idx="3"/>
            <a:endCxn id="1071" idx="1"/>
          </p:cNvCxnSpPr>
          <p:nvPr/>
        </p:nvCxnSpPr>
        <p:spPr>
          <a:xfrm>
            <a:off x="2038275" y="2071625"/>
            <a:ext cx="1121100" cy="335400"/>
          </a:xfrm>
          <a:prstGeom prst="straightConnector1">
            <a:avLst/>
          </a:prstGeom>
          <a:noFill/>
          <a:ln cap="flat" cmpd="sng" w="28575">
            <a:solidFill>
              <a:srgbClr val="000000"/>
            </a:solidFill>
            <a:prstDash val="solid"/>
            <a:round/>
            <a:headEnd len="med" w="med" type="none"/>
            <a:tailEnd len="med" w="med" type="none"/>
          </a:ln>
        </p:spPr>
      </p:cxnSp>
      <p:sp>
        <p:nvSpPr>
          <p:cNvPr id="1066" name="Google Shape;1066;p119"/>
          <p:cNvSpPr/>
          <p:nvPr/>
        </p:nvSpPr>
        <p:spPr>
          <a:xfrm>
            <a:off x="3368675" y="3129775"/>
            <a:ext cx="2451000" cy="13848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9"/>
          <p:cNvSpPr txBox="1"/>
          <p:nvPr/>
        </p:nvSpPr>
        <p:spPr>
          <a:xfrm>
            <a:off x="6960075" y="33900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9"/>
          <p:cNvSpPr txBox="1"/>
          <p:nvPr/>
        </p:nvSpPr>
        <p:spPr>
          <a:xfrm>
            <a:off x="6875450" y="3136075"/>
            <a:ext cx="1074300" cy="7812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Sequence</a:t>
            </a:r>
            <a:br>
              <a:rPr b="1" lang="sv"/>
            </a:br>
            <a:r>
              <a:rPr b="1" lang="sv"/>
              <a:t>Array</a:t>
            </a:r>
            <a:br>
              <a:rPr b="1" lang="sv"/>
            </a:br>
            <a:r>
              <a:rPr b="1" lang="sv"/>
              <a:t>List</a:t>
            </a:r>
            <a:endParaRPr b="1"/>
          </a:p>
        </p:txBody>
      </p:sp>
      <p:sp>
        <p:nvSpPr>
          <p:cNvPr id="1071" name="Google Shape;1071;p119"/>
          <p:cNvSpPr/>
          <p:nvPr/>
        </p:nvSpPr>
        <p:spPr>
          <a:xfrm>
            <a:off x="3159350" y="1997875"/>
            <a:ext cx="2773500" cy="8184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9"/>
          <p:cNvSpPr txBox="1"/>
          <p:nvPr/>
        </p:nvSpPr>
        <p:spPr>
          <a:xfrm>
            <a:off x="918075" y="1609325"/>
            <a:ext cx="1120200" cy="9246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Mapping</a:t>
            </a:r>
            <a:br>
              <a:rPr b="1" lang="sv"/>
            </a:br>
            <a:r>
              <a:rPr b="1" lang="sv"/>
              <a:t>Hash</a:t>
            </a:r>
            <a:br>
              <a:rPr b="1" lang="sv"/>
            </a:br>
            <a:r>
              <a:rPr b="1" lang="sv"/>
              <a:t>Dictionary</a:t>
            </a:r>
            <a:endParaRPr b="1"/>
          </a:p>
        </p:txBody>
      </p:sp>
      <p:sp>
        <p:nvSpPr>
          <p:cNvPr id="1073" name="Google Shape;1073;p119"/>
          <p:cNvSpPr/>
          <p:nvPr/>
        </p:nvSpPr>
        <p:spPr>
          <a:xfrm>
            <a:off x="4603325" y="1356275"/>
            <a:ext cx="436200" cy="4374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9"/>
          <p:cNvSpPr txBox="1"/>
          <p:nvPr/>
        </p:nvSpPr>
        <p:spPr>
          <a:xfrm>
            <a:off x="6250400" y="141075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9"/>
          <p:cNvSpPr txBox="1"/>
          <p:nvPr/>
        </p:nvSpPr>
        <p:spPr>
          <a:xfrm>
            <a:off x="6126700" y="15019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9"/>
          <p:cNvSpPr txBox="1"/>
          <p:nvPr/>
        </p:nvSpPr>
        <p:spPr>
          <a:xfrm>
            <a:off x="6517325" y="1300050"/>
            <a:ext cx="761700" cy="437400"/>
          </a:xfrm>
          <a:prstGeom prst="rect">
            <a:avLst/>
          </a:prstGeom>
          <a:solidFill>
            <a:srgbClr val="9FC5E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sv"/>
              <a:t>Scalar</a:t>
            </a:r>
            <a:endParaRPr b="1"/>
          </a:p>
        </p:txBody>
      </p:sp>
      <p:cxnSp>
        <p:nvCxnSpPr>
          <p:cNvPr id="1077" name="Google Shape;1077;p119"/>
          <p:cNvCxnSpPr>
            <a:stCxn id="1076" idx="1"/>
            <a:endCxn id="1073" idx="3"/>
          </p:cNvCxnSpPr>
          <p:nvPr/>
        </p:nvCxnSpPr>
        <p:spPr>
          <a:xfrm flipH="1">
            <a:off x="5039525" y="1518750"/>
            <a:ext cx="1477800" cy="561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20"/>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YAML vs JSON</a:t>
            </a:r>
            <a:endParaRPr/>
          </a:p>
        </p:txBody>
      </p:sp>
      <p:sp>
        <p:nvSpPr>
          <p:cNvPr id="1083" name="Google Shape;1083;p120"/>
          <p:cNvSpPr txBox="1"/>
          <p:nvPr>
            <p:ph idx="1" type="body"/>
          </p:nvPr>
        </p:nvSpPr>
        <p:spPr>
          <a:xfrm>
            <a:off x="311700" y="1152475"/>
            <a:ext cx="4116300" cy="356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apiVersion: </a:t>
            </a:r>
            <a:r>
              <a:rPr lang="sv"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kind: </a:t>
            </a:r>
            <a:r>
              <a:rPr lang="sv"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name:</a:t>
            </a:r>
            <a:r>
              <a:rPr lang="sv" sz="1600">
                <a:latin typeface="Roboto Mono"/>
                <a:ea typeface="Roboto Mono"/>
                <a:cs typeface="Roboto Mono"/>
                <a:sym typeface="Roboto Mono"/>
              </a:rPr>
              <a:t> </a:t>
            </a:r>
            <a:r>
              <a:rPr lang="sv"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 name: </a:t>
            </a:r>
            <a:r>
              <a:rPr lang="sv"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image: </a:t>
            </a:r>
            <a:r>
              <a:rPr lang="sv"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 containerPort: </a:t>
            </a:r>
            <a:r>
              <a:rPr lang="sv"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084" name="Google Shape;1084;p120"/>
          <p:cNvSpPr txBox="1"/>
          <p:nvPr>
            <p:ph idx="1" type="body"/>
          </p:nvPr>
        </p:nvSpPr>
        <p:spPr>
          <a:xfrm>
            <a:off x="4692275" y="1152475"/>
            <a:ext cx="3994500" cy="3566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sv"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"apiVersion": "</a:t>
            </a:r>
            <a:r>
              <a:rPr lang="sv" sz="1400">
                <a:solidFill>
                  <a:srgbClr val="CC0000"/>
                </a:solidFill>
              </a:rPr>
              <a:t>v1</a:t>
            </a:r>
            <a:r>
              <a:rPr lang="sv"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"kind": "</a:t>
            </a:r>
            <a:r>
              <a:rPr lang="sv" sz="1400">
                <a:solidFill>
                  <a:srgbClr val="CC0000"/>
                </a:solidFill>
              </a:rPr>
              <a:t>Pod</a:t>
            </a:r>
            <a:r>
              <a:rPr lang="sv"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"metadata": {</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"name": "</a:t>
            </a:r>
            <a:r>
              <a:rPr lang="sv" sz="1400">
                <a:solidFill>
                  <a:srgbClr val="CC0000"/>
                </a:solidFill>
              </a:rPr>
              <a:t>pod-example</a:t>
            </a:r>
            <a:r>
              <a:rPr lang="sv"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"spec": {</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"containers": [</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"name": "</a:t>
            </a:r>
            <a:r>
              <a:rPr lang="sv" sz="1400">
                <a:solidFill>
                  <a:srgbClr val="CC0000"/>
                </a:solidFill>
              </a:rPr>
              <a:t>nginx</a:t>
            </a:r>
            <a:r>
              <a:rPr lang="sv"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"image": "</a:t>
            </a:r>
            <a:r>
              <a:rPr lang="sv" sz="1400">
                <a:solidFill>
                  <a:srgbClr val="CC0000"/>
                </a:solidFill>
              </a:rPr>
              <a:t>nginx:stable-alpine</a:t>
            </a:r>
            <a:r>
              <a:rPr lang="sv"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"ports": [ { "containerPort": </a:t>
            </a:r>
            <a:r>
              <a:rPr lang="sv" sz="1400">
                <a:solidFill>
                  <a:srgbClr val="CC0000"/>
                </a:solidFill>
              </a:rPr>
              <a:t>80 </a:t>
            </a:r>
            <a:r>
              <a:rPr lang="sv"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sv" sz="1400">
                <a:solidFill>
                  <a:srgbClr val="1155CC"/>
                </a:solidFill>
              </a:rPr>
              <a:t>}</a:t>
            </a:r>
            <a:endParaRPr sz="1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21"/>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Object Model - Workloads</a:t>
            </a:r>
            <a:endParaRPr/>
          </a:p>
        </p:txBody>
      </p:sp>
      <p:sp>
        <p:nvSpPr>
          <p:cNvPr id="1090" name="Google Shape;1090;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Workload related objects within Kubernetes have an additional two nested fields: </a:t>
            </a:r>
            <a:r>
              <a:rPr lang="sv" sz="2400">
                <a:solidFill>
                  <a:srgbClr val="1155CC"/>
                </a:solidFill>
                <a:latin typeface="Roboto Mono"/>
                <a:ea typeface="Roboto Mono"/>
                <a:cs typeface="Roboto Mono"/>
                <a:sym typeface="Roboto Mono"/>
              </a:rPr>
              <a:t>spec</a:t>
            </a:r>
            <a:r>
              <a:rPr lang="sv" sz="2400"/>
              <a:t> and </a:t>
            </a:r>
            <a:r>
              <a:rPr lang="sv" sz="2400">
                <a:solidFill>
                  <a:srgbClr val="1155CC"/>
                </a:solidFill>
                <a:latin typeface="Roboto Mono"/>
                <a:ea typeface="Roboto Mono"/>
                <a:cs typeface="Roboto Mono"/>
                <a:sym typeface="Roboto Mono"/>
              </a:rPr>
              <a:t>status</a:t>
            </a:r>
            <a:r>
              <a:rPr lang="sv" sz="2400"/>
              <a:t>.</a:t>
            </a:r>
            <a:endParaRPr sz="2400"/>
          </a:p>
          <a:p>
            <a:pPr indent="-381000" lvl="1" marL="914400" rtl="0" algn="l">
              <a:spcBef>
                <a:spcPts val="1000"/>
              </a:spcBef>
              <a:spcAft>
                <a:spcPts val="0"/>
              </a:spcAft>
              <a:buSzPts val="2400"/>
              <a:buChar char="○"/>
            </a:pPr>
            <a:r>
              <a:rPr lang="sv" sz="2400">
                <a:solidFill>
                  <a:srgbClr val="1155CC"/>
                </a:solidFill>
                <a:latin typeface="Roboto Mono"/>
                <a:ea typeface="Roboto Mono"/>
                <a:cs typeface="Roboto Mono"/>
                <a:sym typeface="Roboto Mono"/>
              </a:rPr>
              <a:t>spec </a:t>
            </a:r>
            <a:r>
              <a:rPr lang="sv" sz="2400"/>
              <a:t>- Describes the </a:t>
            </a:r>
            <a:r>
              <a:rPr b="1" lang="sv" sz="2400"/>
              <a:t>desired state</a:t>
            </a:r>
            <a:r>
              <a:rPr lang="sv" sz="2400"/>
              <a:t> or </a:t>
            </a:r>
            <a:r>
              <a:rPr b="1" lang="sv" sz="2400"/>
              <a:t>configuration</a:t>
            </a:r>
            <a:r>
              <a:rPr lang="sv" sz="2400"/>
              <a:t> of the object to be created.</a:t>
            </a:r>
            <a:endParaRPr sz="2400"/>
          </a:p>
          <a:p>
            <a:pPr indent="-381000" lvl="1" marL="914400" rtl="0" algn="l">
              <a:spcBef>
                <a:spcPts val="1000"/>
              </a:spcBef>
              <a:spcAft>
                <a:spcPts val="1000"/>
              </a:spcAft>
              <a:buSzPts val="2400"/>
              <a:buChar char="○"/>
            </a:pPr>
            <a:r>
              <a:rPr lang="sv" sz="2400">
                <a:solidFill>
                  <a:srgbClr val="1155CC"/>
                </a:solidFill>
                <a:latin typeface="Roboto Mono"/>
                <a:ea typeface="Roboto Mono"/>
                <a:cs typeface="Roboto Mono"/>
                <a:sym typeface="Roboto Mono"/>
              </a:rPr>
              <a:t>status </a:t>
            </a:r>
            <a:r>
              <a:rPr lang="sv" sz="2400"/>
              <a:t>- Is managed by Kubernetes and describes the </a:t>
            </a:r>
            <a:r>
              <a:rPr b="1" lang="sv" sz="2400"/>
              <a:t>actual state</a:t>
            </a:r>
            <a:r>
              <a:rPr lang="sv" sz="2400"/>
              <a:t> of the object and its history.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9"/>
          <p:cNvSpPr txBox="1"/>
          <p:nvPr/>
        </p:nvSpPr>
        <p:spPr>
          <a:xfrm>
            <a:off x="502200" y="2276250"/>
            <a:ext cx="3631800" cy="591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sv" sz="3600">
                <a:solidFill>
                  <a:srgbClr val="252A60"/>
                </a:solidFill>
                <a:latin typeface="Century Gothic"/>
                <a:ea typeface="Century Gothic"/>
                <a:cs typeface="Century Gothic"/>
                <a:sym typeface="Century Gothic"/>
              </a:rPr>
              <a:t>Cloud Native Trail Map</a:t>
            </a:r>
            <a:endParaRPr b="1" sz="3600">
              <a:solidFill>
                <a:srgbClr val="252A60"/>
              </a:solidFill>
              <a:latin typeface="Century Gothic"/>
              <a:ea typeface="Century Gothic"/>
              <a:cs typeface="Century Gothic"/>
              <a:sym typeface="Century Gothic"/>
            </a:endParaRPr>
          </a:p>
        </p:txBody>
      </p:sp>
      <p:sp>
        <p:nvSpPr>
          <p:cNvPr id="305" name="Google Shape;305;p59"/>
          <p:cNvSpPr txBox="1"/>
          <p:nvPr/>
        </p:nvSpPr>
        <p:spPr>
          <a:xfrm>
            <a:off x="589851" y="4171650"/>
            <a:ext cx="3943500" cy="10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i="0" lang="sv" sz="1600" u="none" cap="none" strike="noStrike">
                <a:solidFill>
                  <a:srgbClr val="3F4749"/>
                </a:solidFill>
                <a:latin typeface="Century Gothic"/>
                <a:ea typeface="Century Gothic"/>
                <a:cs typeface="Century Gothic"/>
                <a:sym typeface="Century Gothic"/>
              </a:rPr>
              <a:t>Trail Map: </a:t>
            </a:r>
            <a:r>
              <a:rPr lang="sv" sz="1600" u="sng">
                <a:solidFill>
                  <a:schemeClr val="hlink"/>
                </a:solidFill>
                <a:latin typeface="Century Gothic"/>
                <a:ea typeface="Century Gothic"/>
                <a:cs typeface="Century Gothic"/>
                <a:sym typeface="Century Gothic"/>
                <a:hlinkClick r:id="rId3"/>
              </a:rPr>
              <a:t>l.cncf.io</a:t>
            </a:r>
            <a:endParaRPr b="0" i="0" sz="1600" u="none" cap="none" strike="noStrike">
              <a:solidFill>
                <a:srgbClr val="3F4749"/>
              </a:solidFill>
              <a:latin typeface="Century Gothic"/>
              <a:ea typeface="Century Gothic"/>
              <a:cs typeface="Century Gothic"/>
              <a:sym typeface="Century Gothic"/>
            </a:endParaRPr>
          </a:p>
        </p:txBody>
      </p:sp>
      <p:pic>
        <p:nvPicPr>
          <p:cNvPr id="306" name="Google Shape;306;p59"/>
          <p:cNvPicPr preferRelativeResize="0"/>
          <p:nvPr/>
        </p:nvPicPr>
        <p:blipFill>
          <a:blip r:embed="rId4">
            <a:alphaModFix/>
          </a:blip>
          <a:stretch>
            <a:fillRect/>
          </a:stretch>
        </p:blipFill>
        <p:spPr>
          <a:xfrm>
            <a:off x="4706115" y="0"/>
            <a:ext cx="4437890" cy="514350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22"/>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Workload Object Example</a:t>
            </a:r>
            <a:endParaRPr/>
          </a:p>
        </p:txBody>
      </p:sp>
      <p:sp>
        <p:nvSpPr>
          <p:cNvPr id="1096" name="Google Shape;1096;p122"/>
          <p:cNvSpPr txBox="1"/>
          <p:nvPr>
            <p:ph idx="1" type="body"/>
          </p:nvPr>
        </p:nvSpPr>
        <p:spPr>
          <a:xfrm>
            <a:off x="311700" y="1152475"/>
            <a:ext cx="4202700" cy="346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sz="1800">
                <a:solidFill>
                  <a:srgbClr val="000000"/>
                </a:solidFill>
              </a:rPr>
              <a:t>Example Object</a:t>
            </a:r>
            <a:br>
              <a:rPr lang="sv" sz="1400">
                <a:solidFill>
                  <a:srgbClr val="1155CC"/>
                </a:solidFill>
                <a:latin typeface="Roboto Mono"/>
                <a:ea typeface="Roboto Mono"/>
                <a:cs typeface="Roboto Mono"/>
                <a:sym typeface="Roboto Mono"/>
              </a:rPr>
            </a:b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apiVersion: </a:t>
            </a:r>
            <a:r>
              <a:rPr lang="sv"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kind: </a:t>
            </a:r>
            <a:r>
              <a:rPr lang="sv"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name:</a:t>
            </a:r>
            <a:r>
              <a:rPr lang="sv" sz="1600">
                <a:latin typeface="Roboto Mono"/>
                <a:ea typeface="Roboto Mono"/>
                <a:cs typeface="Roboto Mono"/>
                <a:sym typeface="Roboto Mono"/>
              </a:rPr>
              <a:t> </a:t>
            </a:r>
            <a:r>
              <a:rPr lang="sv"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 name: </a:t>
            </a:r>
            <a:r>
              <a:rPr lang="sv"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image: </a:t>
            </a:r>
            <a:r>
              <a:rPr lang="sv"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 containerPort: </a:t>
            </a:r>
            <a:r>
              <a:rPr lang="sv"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p:txBody>
      </p:sp>
      <p:sp>
        <p:nvSpPr>
          <p:cNvPr id="1097" name="Google Shape;1097;p122"/>
          <p:cNvSpPr txBox="1"/>
          <p:nvPr>
            <p:ph idx="1" type="body"/>
          </p:nvPr>
        </p:nvSpPr>
        <p:spPr>
          <a:xfrm>
            <a:off x="4692275" y="1200150"/>
            <a:ext cx="3994500" cy="341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sz="1800"/>
              <a:t>Example Status Snippet</a:t>
            </a:r>
            <a:endParaRPr b="1"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status: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conditions: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 lastProbeTime: </a:t>
            </a:r>
            <a:r>
              <a:rPr lang="sv" sz="1100">
                <a:solidFill>
                  <a:srgbClr val="CC0000"/>
                </a:solidFill>
                <a:latin typeface="Roboto Mono"/>
                <a:ea typeface="Roboto Mono"/>
                <a:cs typeface="Roboto Mono"/>
                <a:sym typeface="Roboto Mono"/>
              </a:rPr>
              <a:t>null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lastTransitionTime: </a:t>
            </a:r>
            <a:r>
              <a:rPr lang="sv" sz="1100">
                <a:solidFill>
                  <a:srgbClr val="CC0000"/>
                </a:solidFill>
                <a:latin typeface="Roboto Mono"/>
                <a:ea typeface="Roboto Mono"/>
                <a:cs typeface="Roboto Mono"/>
                <a:sym typeface="Roboto Mono"/>
              </a:rPr>
              <a:t>2018-02-14T14:15:52Z</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status: </a:t>
            </a:r>
            <a:r>
              <a:rPr lang="sv" sz="1100">
                <a:solidFill>
                  <a:srgbClr val="CC0000"/>
                </a:solidFill>
                <a:latin typeface="Roboto Mono"/>
                <a:ea typeface="Roboto Mono"/>
                <a:cs typeface="Roboto Mono"/>
                <a:sym typeface="Roboto Mono"/>
              </a:rPr>
              <a:t>"True"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type: </a:t>
            </a:r>
            <a:r>
              <a:rPr lang="sv" sz="1100">
                <a:solidFill>
                  <a:srgbClr val="CC0000"/>
                </a:solidFill>
                <a:latin typeface="Roboto Mono"/>
                <a:ea typeface="Roboto Mono"/>
                <a:cs typeface="Roboto Mono"/>
                <a:sym typeface="Roboto Mono"/>
              </a:rPr>
              <a:t>Ready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 lastProbeTime: </a:t>
            </a:r>
            <a:r>
              <a:rPr lang="sv" sz="1100">
                <a:solidFill>
                  <a:srgbClr val="CC0000"/>
                </a:solidFill>
                <a:latin typeface="Roboto Mono"/>
                <a:ea typeface="Roboto Mono"/>
                <a:cs typeface="Roboto Mono"/>
                <a:sym typeface="Roboto Mono"/>
              </a:rPr>
              <a:t>null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lastTransitionTime: </a:t>
            </a:r>
            <a:r>
              <a:rPr lang="sv" sz="1100">
                <a:solidFill>
                  <a:srgbClr val="CC0000"/>
                </a:solidFill>
                <a:latin typeface="Roboto Mono"/>
                <a:ea typeface="Roboto Mono"/>
                <a:cs typeface="Roboto Mono"/>
                <a:sym typeface="Roboto Mono"/>
              </a:rPr>
              <a:t>2018-02-14T14:15:49Z</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status: </a:t>
            </a:r>
            <a:r>
              <a:rPr lang="sv" sz="1100">
                <a:solidFill>
                  <a:srgbClr val="CC0000"/>
                </a:solidFill>
                <a:latin typeface="Roboto Mono"/>
                <a:ea typeface="Roboto Mono"/>
                <a:cs typeface="Roboto Mono"/>
                <a:sym typeface="Roboto Mono"/>
              </a:rPr>
              <a:t>"True"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type: </a:t>
            </a:r>
            <a:r>
              <a:rPr lang="sv" sz="1100">
                <a:solidFill>
                  <a:srgbClr val="CC0000"/>
                </a:solidFill>
                <a:latin typeface="Roboto Mono"/>
                <a:ea typeface="Roboto Mono"/>
                <a:cs typeface="Roboto Mono"/>
                <a:sym typeface="Roboto Mono"/>
              </a:rPr>
              <a:t>Initialized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 lastProbeTime: </a:t>
            </a:r>
            <a:r>
              <a:rPr lang="sv" sz="1100">
                <a:solidFill>
                  <a:srgbClr val="CC0000"/>
                </a:solidFill>
                <a:latin typeface="Roboto Mono"/>
                <a:ea typeface="Roboto Mono"/>
                <a:cs typeface="Roboto Mono"/>
                <a:sym typeface="Roboto Mono"/>
              </a:rPr>
              <a:t>null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lastTransitionTime: </a:t>
            </a:r>
            <a:r>
              <a:rPr lang="sv" sz="1100">
                <a:solidFill>
                  <a:srgbClr val="CC0000"/>
                </a:solidFill>
                <a:latin typeface="Roboto Mono"/>
                <a:ea typeface="Roboto Mono"/>
                <a:cs typeface="Roboto Mono"/>
                <a:sym typeface="Roboto Mono"/>
              </a:rPr>
              <a:t>2018-02-14T14:15:49Z</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status: </a:t>
            </a:r>
            <a:r>
              <a:rPr lang="sv" sz="1100">
                <a:solidFill>
                  <a:srgbClr val="CC0000"/>
                </a:solidFill>
                <a:latin typeface="Roboto Mono"/>
                <a:ea typeface="Roboto Mono"/>
                <a:cs typeface="Roboto Mono"/>
                <a:sym typeface="Roboto Mono"/>
              </a:rPr>
              <a:t>"True"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100">
                <a:solidFill>
                  <a:srgbClr val="1155CC"/>
                </a:solidFill>
                <a:latin typeface="Roboto Mono"/>
                <a:ea typeface="Roboto Mono"/>
                <a:cs typeface="Roboto Mono"/>
                <a:sym typeface="Roboto Mono"/>
              </a:rPr>
              <a:t>    type: </a:t>
            </a:r>
            <a:r>
              <a:rPr lang="sv" sz="1100">
                <a:solidFill>
                  <a:srgbClr val="CC0000"/>
                </a:solidFill>
                <a:latin typeface="Roboto Mono"/>
                <a:ea typeface="Roboto Mono"/>
                <a:cs typeface="Roboto Mono"/>
                <a:sym typeface="Roboto Mono"/>
              </a:rPr>
              <a:t>PodScheduled</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23"/>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Labels</a:t>
            </a:r>
            <a:endParaRPr/>
          </a:p>
        </p:txBody>
      </p:sp>
      <p:sp>
        <p:nvSpPr>
          <p:cNvPr id="1103" name="Google Shape;1103;p123"/>
          <p:cNvSpPr txBox="1"/>
          <p:nvPr>
            <p:ph idx="1" type="body"/>
          </p:nvPr>
        </p:nvSpPr>
        <p:spPr>
          <a:xfrm>
            <a:off x="311700" y="1152475"/>
            <a:ext cx="51588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key-value pairs that are used to identify, describe and group together related sets of objects or resources. </a:t>
            </a:r>
            <a:endParaRPr sz="2400"/>
          </a:p>
          <a:p>
            <a:pPr indent="-381000" lvl="0" marL="457200" rtl="0" algn="l">
              <a:spcBef>
                <a:spcPts val="1000"/>
              </a:spcBef>
              <a:spcAft>
                <a:spcPts val="0"/>
              </a:spcAft>
              <a:buSzPts val="2400"/>
              <a:buChar char="●"/>
            </a:pPr>
            <a:r>
              <a:rPr b="1" lang="sv" sz="2400"/>
              <a:t>NOT</a:t>
            </a:r>
            <a:r>
              <a:rPr lang="sv" sz="2400"/>
              <a:t> characteristic of uniqueness.</a:t>
            </a:r>
            <a:endParaRPr sz="2400"/>
          </a:p>
          <a:p>
            <a:pPr indent="-381000" lvl="0" marL="457200" rtl="0" algn="l">
              <a:spcBef>
                <a:spcPts val="1000"/>
              </a:spcBef>
              <a:spcAft>
                <a:spcPts val="0"/>
              </a:spcAft>
              <a:buSzPts val="2400"/>
              <a:buChar char="●"/>
            </a:pPr>
            <a:r>
              <a:rPr lang="sv" sz="2400"/>
              <a:t>Have a strict syntax with a slightly limited character set*. </a:t>
            </a:r>
            <a:endParaRPr/>
          </a:p>
          <a:p>
            <a:pPr indent="0" lvl="0" marL="0" rtl="0" algn="l">
              <a:spcBef>
                <a:spcPts val="1000"/>
              </a:spcBef>
              <a:spcAft>
                <a:spcPts val="0"/>
              </a:spcAft>
              <a:buClr>
                <a:schemeClr val="dk1"/>
              </a:buClr>
              <a:buSzPts val="1100"/>
              <a:buFont typeface="Arial"/>
              <a:buNone/>
            </a:pPr>
            <a:r>
              <a:t/>
            </a:r>
            <a:endParaRPr sz="2400"/>
          </a:p>
        </p:txBody>
      </p:sp>
      <p:sp>
        <p:nvSpPr>
          <p:cNvPr id="1104" name="Google Shape;1104;p123"/>
          <p:cNvSpPr txBox="1"/>
          <p:nvPr/>
        </p:nvSpPr>
        <p:spPr>
          <a:xfrm>
            <a:off x="457200" y="4664875"/>
            <a:ext cx="4778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800"/>
              <a:t>* </a:t>
            </a:r>
            <a:r>
              <a:rPr lang="sv" sz="800" u="sng">
                <a:solidFill>
                  <a:schemeClr val="hlink"/>
                </a:solidFill>
                <a:hlinkClick r:id="rId3"/>
              </a:rPr>
              <a:t>https://kubernetes.io/docs/concepts/overview/working-with-objects/labels/#syntax-and-character-set</a:t>
            </a:r>
            <a:endParaRPr sz="800"/>
          </a:p>
          <a:p>
            <a:pPr indent="0" lvl="0" marL="0" rtl="0" algn="l">
              <a:spcBef>
                <a:spcPts val="0"/>
              </a:spcBef>
              <a:spcAft>
                <a:spcPts val="0"/>
              </a:spcAft>
              <a:buNone/>
            </a:pPr>
            <a:r>
              <a:t/>
            </a:r>
            <a:endParaRPr sz="800"/>
          </a:p>
        </p:txBody>
      </p:sp>
      <p:pic>
        <p:nvPicPr>
          <p:cNvPr id="1105" name="Google Shape;1105;p123"/>
          <p:cNvPicPr preferRelativeResize="0"/>
          <p:nvPr/>
        </p:nvPicPr>
        <p:blipFill>
          <a:blip r:embed="rId4">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24"/>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Label Example</a:t>
            </a:r>
            <a:endParaRPr/>
          </a:p>
        </p:txBody>
      </p:sp>
      <p:sp>
        <p:nvSpPr>
          <p:cNvPr id="1111" name="Google Shape;1111;p124"/>
          <p:cNvSpPr txBox="1"/>
          <p:nvPr>
            <p:ph idx="1" type="body"/>
          </p:nvPr>
        </p:nvSpPr>
        <p:spPr>
          <a:xfrm>
            <a:off x="311700" y="1076275"/>
            <a:ext cx="4260300" cy="3707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apiVersion: </a:t>
            </a:r>
            <a:r>
              <a:rPr lang="sv"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kind: </a:t>
            </a:r>
            <a:r>
              <a:rPr lang="sv"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name:</a:t>
            </a:r>
            <a:r>
              <a:rPr lang="sv" sz="1600">
                <a:latin typeface="Roboto Mono"/>
                <a:ea typeface="Roboto Mono"/>
                <a:cs typeface="Roboto Mono"/>
                <a:sym typeface="Roboto Mono"/>
              </a:rPr>
              <a:t> </a:t>
            </a:r>
            <a:r>
              <a:rPr lang="sv" sz="1600">
                <a:solidFill>
                  <a:srgbClr val="CC0000"/>
                </a:solidFill>
                <a:latin typeface="Roboto Mono"/>
                <a:ea typeface="Roboto Mono"/>
                <a:cs typeface="Roboto Mono"/>
                <a:sym typeface="Roboto Mono"/>
              </a:rPr>
              <a:t>pod-label-example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a:t>
            </a:r>
            <a:r>
              <a:rPr b="1" lang="sv" sz="1600">
                <a:solidFill>
                  <a:srgbClr val="1155CC"/>
                </a:solidFill>
                <a:latin typeface="Roboto Mono"/>
                <a:ea typeface="Roboto Mono"/>
                <a:cs typeface="Roboto Mono"/>
                <a:sym typeface="Roboto Mono"/>
              </a:rPr>
              <a:t>labels:</a:t>
            </a:r>
            <a:br>
              <a:rPr b="1" lang="sv" sz="1600">
                <a:solidFill>
                  <a:srgbClr val="1155CC"/>
                </a:solidFill>
                <a:latin typeface="Roboto Mono"/>
                <a:ea typeface="Roboto Mono"/>
                <a:cs typeface="Roboto Mono"/>
                <a:sym typeface="Roboto Mono"/>
              </a:rPr>
            </a:br>
            <a:r>
              <a:rPr b="1" lang="sv" sz="1600">
                <a:solidFill>
                  <a:srgbClr val="1155CC"/>
                </a:solidFill>
                <a:latin typeface="Roboto Mono"/>
                <a:ea typeface="Roboto Mono"/>
                <a:cs typeface="Roboto Mono"/>
                <a:sym typeface="Roboto Mono"/>
              </a:rPr>
              <a:t>    app: </a:t>
            </a:r>
            <a:r>
              <a:rPr b="1" lang="sv" sz="1600">
                <a:solidFill>
                  <a:srgbClr val="CC0000"/>
                </a:solidFill>
                <a:latin typeface="Roboto Mono"/>
                <a:ea typeface="Roboto Mono"/>
                <a:cs typeface="Roboto Mono"/>
                <a:sym typeface="Roboto Mono"/>
              </a:rPr>
              <a:t>nginx</a:t>
            </a:r>
            <a:br>
              <a:rPr b="1" lang="sv" sz="1600">
                <a:solidFill>
                  <a:srgbClr val="1155CC"/>
                </a:solidFill>
                <a:latin typeface="Roboto Mono"/>
                <a:ea typeface="Roboto Mono"/>
                <a:cs typeface="Roboto Mono"/>
                <a:sym typeface="Roboto Mono"/>
              </a:rPr>
            </a:br>
            <a:r>
              <a:rPr b="1" lang="sv" sz="1600">
                <a:solidFill>
                  <a:srgbClr val="1155CC"/>
                </a:solidFill>
                <a:latin typeface="Roboto Mono"/>
                <a:ea typeface="Roboto Mono"/>
                <a:cs typeface="Roboto Mono"/>
                <a:sym typeface="Roboto Mono"/>
              </a:rPr>
              <a:t>    env: </a:t>
            </a:r>
            <a:r>
              <a:rPr b="1" lang="sv" sz="1600">
                <a:solidFill>
                  <a:srgbClr val="CC0000"/>
                </a:solidFill>
                <a:latin typeface="Roboto Mono"/>
                <a:ea typeface="Roboto Mono"/>
                <a:cs typeface="Roboto Mono"/>
                <a:sym typeface="Roboto Mono"/>
              </a:rPr>
              <a:t>prod</a:t>
            </a:r>
            <a:endParaRPr b="1"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 name: </a:t>
            </a:r>
            <a:r>
              <a:rPr lang="sv"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image: </a:t>
            </a:r>
            <a:r>
              <a:rPr lang="sv"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 containerPort: </a:t>
            </a:r>
            <a:r>
              <a:rPr lang="sv"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pic>
        <p:nvPicPr>
          <p:cNvPr id="1112" name="Google Shape;1112;p124"/>
          <p:cNvPicPr preferRelativeResize="0"/>
          <p:nvPr/>
        </p:nvPicPr>
        <p:blipFill>
          <a:blip r:embed="rId3">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25"/>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Selectors</a:t>
            </a:r>
            <a:endParaRPr/>
          </a:p>
        </p:txBody>
      </p:sp>
      <p:sp>
        <p:nvSpPr>
          <p:cNvPr id="1118" name="Google Shape;1118;p12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Selectors use labels to filter or select objects, and are used throughout Kubernetes.</a:t>
            </a:r>
            <a:endParaRPr/>
          </a:p>
        </p:txBody>
      </p:sp>
      <p:sp>
        <p:nvSpPr>
          <p:cNvPr id="1119" name="Google Shape;1119;p125"/>
          <p:cNvSpPr txBox="1"/>
          <p:nvPr>
            <p:ph idx="1" type="body"/>
          </p:nvPr>
        </p:nvSpPr>
        <p:spPr>
          <a:xfrm>
            <a:off x="4909175" y="863100"/>
            <a:ext cx="3777600" cy="3842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apiVersion: </a:t>
            </a:r>
            <a:r>
              <a:rPr lang="sv"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kind: </a:t>
            </a:r>
            <a:r>
              <a:rPr lang="sv" sz="1400">
                <a:solidFill>
                  <a:srgbClr val="CC0000"/>
                </a:solidFill>
                <a:latin typeface="Roboto Mono"/>
                <a:ea typeface="Roboto Mono"/>
                <a:cs typeface="Roboto Mono"/>
                <a:sym typeface="Roboto Mono"/>
              </a:rPr>
              <a:t>Pod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  name:</a:t>
            </a:r>
            <a:r>
              <a:rPr lang="sv" sz="1400">
                <a:latin typeface="Roboto Mono"/>
                <a:ea typeface="Roboto Mono"/>
                <a:cs typeface="Roboto Mono"/>
                <a:sym typeface="Roboto Mono"/>
              </a:rPr>
              <a:t> </a:t>
            </a:r>
            <a:r>
              <a:rPr lang="sv" sz="1400">
                <a:solidFill>
                  <a:srgbClr val="CC0000"/>
                </a:solidFill>
                <a:latin typeface="Roboto Mono"/>
                <a:ea typeface="Roboto Mono"/>
                <a:cs typeface="Roboto Mono"/>
                <a:sym typeface="Roboto Mono"/>
              </a:rPr>
              <a:t>pod-label-example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  labels:</a:t>
            </a:r>
            <a:br>
              <a:rPr lang="sv" sz="1400">
                <a:solidFill>
                  <a:srgbClr val="1155CC"/>
                </a:solidFill>
                <a:latin typeface="Roboto Mono"/>
                <a:ea typeface="Roboto Mono"/>
                <a:cs typeface="Roboto Mono"/>
                <a:sym typeface="Roboto Mono"/>
              </a:rPr>
            </a:br>
            <a:r>
              <a:rPr lang="sv" sz="1400">
                <a:solidFill>
                  <a:srgbClr val="1155CC"/>
                </a:solidFill>
                <a:latin typeface="Roboto Mono"/>
                <a:ea typeface="Roboto Mono"/>
                <a:cs typeface="Roboto Mono"/>
                <a:sym typeface="Roboto Mono"/>
              </a:rPr>
              <a:t>    app: </a:t>
            </a:r>
            <a:r>
              <a:rPr lang="sv" sz="1400">
                <a:solidFill>
                  <a:srgbClr val="CC0000"/>
                </a:solidFill>
                <a:latin typeface="Roboto Mono"/>
                <a:ea typeface="Roboto Mono"/>
                <a:cs typeface="Roboto Mono"/>
                <a:sym typeface="Roboto Mono"/>
              </a:rPr>
              <a:t>nginx</a:t>
            </a:r>
            <a:br>
              <a:rPr lang="sv" sz="1400">
                <a:solidFill>
                  <a:srgbClr val="1155CC"/>
                </a:solidFill>
                <a:latin typeface="Roboto Mono"/>
                <a:ea typeface="Roboto Mono"/>
                <a:cs typeface="Roboto Mono"/>
                <a:sym typeface="Roboto Mono"/>
              </a:rPr>
            </a:br>
            <a:r>
              <a:rPr lang="sv" sz="1400">
                <a:solidFill>
                  <a:srgbClr val="1155CC"/>
                </a:solidFill>
                <a:latin typeface="Roboto Mono"/>
                <a:ea typeface="Roboto Mono"/>
                <a:cs typeface="Roboto Mono"/>
                <a:sym typeface="Roboto Mono"/>
              </a:rPr>
              <a:t>    env: </a:t>
            </a:r>
            <a:r>
              <a:rPr lang="sv" sz="1400">
                <a:solidFill>
                  <a:srgbClr val="CC0000"/>
                </a:solidFill>
                <a:latin typeface="Roboto Mono"/>
                <a:ea typeface="Roboto Mono"/>
                <a:cs typeface="Roboto Mono"/>
                <a:sym typeface="Roboto Mono"/>
              </a:rPr>
              <a:t>prod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  containers: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  - name: </a:t>
            </a:r>
            <a:r>
              <a:rPr lang="sv" sz="1400">
                <a:solidFill>
                  <a:srgbClr val="CC0000"/>
                </a:solidFill>
                <a:latin typeface="Roboto Mono"/>
                <a:ea typeface="Roboto Mono"/>
                <a:cs typeface="Roboto Mono"/>
                <a:sym typeface="Roboto Mono"/>
              </a:rPr>
              <a:t>nginx</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    image: </a:t>
            </a:r>
            <a:r>
              <a:rPr lang="sv" sz="1400">
                <a:solidFill>
                  <a:srgbClr val="CC0000"/>
                </a:solidFill>
                <a:latin typeface="Roboto Mono"/>
                <a:ea typeface="Roboto Mono"/>
                <a:cs typeface="Roboto Mono"/>
                <a:sym typeface="Roboto Mono"/>
              </a:rPr>
              <a:t>nginx:stable-alpine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    ports: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    - containerPort: </a:t>
            </a:r>
            <a:r>
              <a:rPr lang="sv" sz="1400">
                <a:solidFill>
                  <a:srgbClr val="CC0000"/>
                </a:solidFill>
                <a:latin typeface="Roboto Mono"/>
                <a:ea typeface="Roboto Mono"/>
                <a:cs typeface="Roboto Mono"/>
                <a:sym typeface="Roboto Mono"/>
              </a:rPr>
              <a:t>80</a:t>
            </a:r>
            <a:br>
              <a:rPr lang="sv" sz="1400">
                <a:solidFill>
                  <a:srgbClr val="CC0000"/>
                </a:solidFill>
                <a:latin typeface="Roboto Mono"/>
                <a:ea typeface="Roboto Mono"/>
                <a:cs typeface="Roboto Mono"/>
                <a:sym typeface="Roboto Mono"/>
              </a:rPr>
            </a:br>
            <a:r>
              <a:rPr lang="sv" sz="1400">
                <a:solidFill>
                  <a:srgbClr val="CC0000"/>
                </a:solidFill>
                <a:latin typeface="Roboto Mono"/>
                <a:ea typeface="Roboto Mono"/>
                <a:cs typeface="Roboto Mono"/>
                <a:sym typeface="Roboto Mono"/>
              </a:rPr>
              <a:t>  </a:t>
            </a:r>
            <a:r>
              <a:rPr b="1" lang="sv" sz="1400">
                <a:solidFill>
                  <a:srgbClr val="1155CC"/>
                </a:solidFill>
                <a:latin typeface="Roboto Mono"/>
                <a:ea typeface="Roboto Mono"/>
                <a:cs typeface="Roboto Mono"/>
                <a:sym typeface="Roboto Mono"/>
              </a:rPr>
              <a:t>nodeSelector:</a:t>
            </a:r>
            <a:endParaRPr b="1"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sv" sz="1400">
                <a:solidFill>
                  <a:srgbClr val="1155CC"/>
                </a:solidFill>
                <a:latin typeface="Roboto Mono"/>
                <a:ea typeface="Roboto Mono"/>
                <a:cs typeface="Roboto Mono"/>
                <a:sym typeface="Roboto Mono"/>
              </a:rPr>
              <a:t>    gpu: </a:t>
            </a:r>
            <a:r>
              <a:rPr b="1" lang="sv" sz="1400">
                <a:solidFill>
                  <a:srgbClr val="CC0000"/>
                </a:solidFill>
                <a:latin typeface="Roboto Mono"/>
                <a:ea typeface="Roboto Mono"/>
                <a:cs typeface="Roboto Mono"/>
                <a:sym typeface="Roboto Mono"/>
              </a:rPr>
              <a:t>nvidia</a:t>
            </a:r>
            <a:endParaRPr b="1" sz="1400">
              <a:solidFill>
                <a:srgbClr val="CC0000"/>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6"/>
          <p:cNvSpPr txBox="1"/>
          <p:nvPr>
            <p:ph idx="1" type="body"/>
          </p:nvPr>
        </p:nvSpPr>
        <p:spPr>
          <a:xfrm>
            <a:off x="311700" y="1152475"/>
            <a:ext cx="2932200" cy="358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apiVersion: </a:t>
            </a:r>
            <a:r>
              <a:rPr lang="sv" sz="1300">
                <a:solidFill>
                  <a:srgbClr val="CC0000"/>
                </a:solidFill>
                <a:latin typeface="Roboto Mono"/>
                <a:ea typeface="Roboto Mono"/>
                <a:cs typeface="Roboto Mono"/>
                <a:sym typeface="Roboto Mono"/>
              </a:rPr>
              <a:t>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kind: </a:t>
            </a:r>
            <a:r>
              <a:rPr lang="sv" sz="1300">
                <a:solidFill>
                  <a:srgbClr val="CC0000"/>
                </a:solidFill>
                <a:latin typeface="Roboto Mono"/>
                <a:ea typeface="Roboto Mono"/>
                <a:cs typeface="Roboto Mono"/>
                <a:sym typeface="Roboto Mono"/>
              </a:rPr>
              <a:t>Pod</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  name:</a:t>
            </a:r>
            <a:r>
              <a:rPr lang="sv" sz="1300">
                <a:latin typeface="Roboto Mono"/>
                <a:ea typeface="Roboto Mono"/>
                <a:cs typeface="Roboto Mono"/>
                <a:sym typeface="Roboto Mono"/>
              </a:rPr>
              <a:t> </a:t>
            </a:r>
            <a:r>
              <a:rPr lang="sv" sz="1300">
                <a:solidFill>
                  <a:srgbClr val="CC0000"/>
                </a:solidFill>
                <a:latin typeface="Roboto Mono"/>
                <a:ea typeface="Roboto Mono"/>
                <a:cs typeface="Roboto Mono"/>
                <a:sym typeface="Roboto Mono"/>
              </a:rPr>
              <a:t>pod-label-example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  labels:</a:t>
            </a:r>
            <a:br>
              <a:rPr lang="sv" sz="1300">
                <a:solidFill>
                  <a:srgbClr val="1155CC"/>
                </a:solidFill>
                <a:latin typeface="Roboto Mono"/>
                <a:ea typeface="Roboto Mono"/>
                <a:cs typeface="Roboto Mono"/>
                <a:sym typeface="Roboto Mono"/>
              </a:rPr>
            </a:br>
            <a:r>
              <a:rPr lang="sv" sz="1300">
                <a:solidFill>
                  <a:srgbClr val="1155CC"/>
                </a:solidFill>
                <a:latin typeface="Roboto Mono"/>
                <a:ea typeface="Roboto Mono"/>
                <a:cs typeface="Roboto Mono"/>
                <a:sym typeface="Roboto Mono"/>
              </a:rPr>
              <a:t>    app: </a:t>
            </a:r>
            <a:r>
              <a:rPr lang="sv" sz="1300">
                <a:solidFill>
                  <a:srgbClr val="CC0000"/>
                </a:solidFill>
                <a:latin typeface="Roboto Mono"/>
                <a:ea typeface="Roboto Mono"/>
                <a:cs typeface="Roboto Mono"/>
                <a:sym typeface="Roboto Mono"/>
              </a:rPr>
              <a:t>nginx</a:t>
            </a:r>
            <a:br>
              <a:rPr lang="sv" sz="1300">
                <a:solidFill>
                  <a:srgbClr val="1155CC"/>
                </a:solidFill>
                <a:latin typeface="Roboto Mono"/>
                <a:ea typeface="Roboto Mono"/>
                <a:cs typeface="Roboto Mono"/>
                <a:sym typeface="Roboto Mono"/>
              </a:rPr>
            </a:br>
            <a:r>
              <a:rPr lang="sv" sz="1300">
                <a:solidFill>
                  <a:srgbClr val="1155CC"/>
                </a:solidFill>
                <a:latin typeface="Roboto Mono"/>
                <a:ea typeface="Roboto Mono"/>
                <a:cs typeface="Roboto Mono"/>
                <a:sym typeface="Roboto Mono"/>
              </a:rPr>
              <a:t>    env: </a:t>
            </a:r>
            <a:r>
              <a:rPr lang="sv" sz="1300">
                <a:solidFill>
                  <a:srgbClr val="CC0000"/>
                </a:solidFill>
                <a:latin typeface="Roboto Mono"/>
                <a:ea typeface="Roboto Mono"/>
                <a:cs typeface="Roboto Mono"/>
                <a:sym typeface="Roboto Mono"/>
              </a:rPr>
              <a:t>prod</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  containers: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  - name: </a:t>
            </a:r>
            <a:r>
              <a:rPr lang="sv"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    image: </a:t>
            </a:r>
            <a:r>
              <a:rPr lang="sv" sz="1300">
                <a:solidFill>
                  <a:srgbClr val="CC0000"/>
                </a:solidFill>
                <a:latin typeface="Roboto Mono"/>
                <a:ea typeface="Roboto Mono"/>
                <a:cs typeface="Roboto Mono"/>
                <a:sym typeface="Roboto Mono"/>
              </a:rPr>
              <a:t>nginx:alpine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    ports: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300">
                <a:solidFill>
                  <a:srgbClr val="1155CC"/>
                </a:solidFill>
                <a:latin typeface="Roboto Mono"/>
                <a:ea typeface="Roboto Mono"/>
                <a:cs typeface="Roboto Mono"/>
                <a:sym typeface="Roboto Mono"/>
              </a:rPr>
              <a:t>    - containerPort: </a:t>
            </a:r>
            <a:r>
              <a:rPr lang="sv" sz="1300">
                <a:solidFill>
                  <a:srgbClr val="CC0000"/>
                </a:solidFill>
                <a:latin typeface="Roboto Mono"/>
                <a:ea typeface="Roboto Mono"/>
                <a:cs typeface="Roboto Mono"/>
                <a:sym typeface="Roboto Mono"/>
              </a:rPr>
              <a:t>80</a:t>
            </a:r>
            <a:br>
              <a:rPr lang="sv" sz="1300">
                <a:solidFill>
                  <a:srgbClr val="CC0000"/>
                </a:solidFill>
                <a:latin typeface="Roboto Mono"/>
                <a:ea typeface="Roboto Mono"/>
                <a:cs typeface="Roboto Mono"/>
                <a:sym typeface="Roboto Mono"/>
              </a:rPr>
            </a:br>
            <a:r>
              <a:rPr lang="sv" sz="1300">
                <a:solidFill>
                  <a:srgbClr val="CC0000"/>
                </a:solidFill>
                <a:latin typeface="Roboto Mono"/>
                <a:ea typeface="Roboto Mono"/>
                <a:cs typeface="Roboto Mono"/>
                <a:sym typeface="Roboto Mono"/>
              </a:rPr>
              <a:t>  </a:t>
            </a:r>
            <a:r>
              <a:rPr b="1" lang="sv" sz="1300">
                <a:solidFill>
                  <a:srgbClr val="1155CC"/>
                </a:solidFill>
                <a:latin typeface="Roboto Mono"/>
                <a:ea typeface="Roboto Mono"/>
                <a:cs typeface="Roboto Mono"/>
                <a:sym typeface="Roboto Mono"/>
              </a:rPr>
              <a:t>nodeSelector:</a:t>
            </a:r>
            <a:endParaRPr b="1"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sv" sz="1300">
                <a:solidFill>
                  <a:srgbClr val="1155CC"/>
                </a:solidFill>
                <a:latin typeface="Roboto Mono"/>
                <a:ea typeface="Roboto Mono"/>
                <a:cs typeface="Roboto Mono"/>
                <a:sym typeface="Roboto Mono"/>
              </a:rPr>
              <a:t>    gpu: </a:t>
            </a:r>
            <a:r>
              <a:rPr b="1" lang="sv" sz="1300">
                <a:solidFill>
                  <a:srgbClr val="CC0000"/>
                </a:solidFill>
                <a:latin typeface="Roboto Mono"/>
                <a:ea typeface="Roboto Mono"/>
                <a:cs typeface="Roboto Mono"/>
                <a:sym typeface="Roboto Mono"/>
              </a:rPr>
              <a:t>nvidia</a:t>
            </a:r>
            <a:endParaRPr b="1" sz="1300">
              <a:solidFill>
                <a:srgbClr val="CC0000"/>
              </a:solidFill>
              <a:latin typeface="Roboto Mono"/>
              <a:ea typeface="Roboto Mono"/>
              <a:cs typeface="Roboto Mono"/>
              <a:sym typeface="Roboto Mono"/>
            </a:endParaRPr>
          </a:p>
        </p:txBody>
      </p:sp>
      <p:pic>
        <p:nvPicPr>
          <p:cNvPr id="1125" name="Google Shape;1125;p126"/>
          <p:cNvPicPr preferRelativeResize="0"/>
          <p:nvPr/>
        </p:nvPicPr>
        <p:blipFill>
          <a:blip r:embed="rId3">
            <a:alphaModFix/>
          </a:blip>
          <a:stretch>
            <a:fillRect/>
          </a:stretch>
        </p:blipFill>
        <p:spPr>
          <a:xfrm>
            <a:off x="3121213" y="1120153"/>
            <a:ext cx="5946588" cy="3775321"/>
          </a:xfrm>
          <a:prstGeom prst="rect">
            <a:avLst/>
          </a:prstGeom>
          <a:noFill/>
          <a:ln>
            <a:noFill/>
          </a:ln>
        </p:spPr>
      </p:pic>
      <p:sp>
        <p:nvSpPr>
          <p:cNvPr id="1126" name="Google Shape;1126;p126"/>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Pod NodeSelector Example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27"/>
          <p:cNvSpPr txBox="1"/>
          <p:nvPr>
            <p:ph idx="1" type="body"/>
          </p:nvPr>
        </p:nvSpPr>
        <p:spPr>
          <a:xfrm>
            <a:off x="311700" y="1152475"/>
            <a:ext cx="4260300" cy="341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sv" sz="1800"/>
              <a:t>Equality based </a:t>
            </a:r>
            <a:r>
              <a:rPr lang="sv" sz="1800"/>
              <a:t>selectors allow for simple filtering (== or !=).</a:t>
            </a:r>
            <a:endParaRPr sz="1800"/>
          </a:p>
        </p:txBody>
      </p:sp>
      <p:sp>
        <p:nvSpPr>
          <p:cNvPr id="1132" name="Google Shape;1132;p127"/>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Selector Types</a:t>
            </a:r>
            <a:endParaRPr/>
          </a:p>
        </p:txBody>
      </p:sp>
      <p:sp>
        <p:nvSpPr>
          <p:cNvPr id="1133" name="Google Shape;1133;p127"/>
          <p:cNvSpPr txBox="1"/>
          <p:nvPr>
            <p:ph idx="1" type="body"/>
          </p:nvPr>
        </p:nvSpPr>
        <p:spPr>
          <a:xfrm>
            <a:off x="4699225" y="1152475"/>
            <a:ext cx="3994500" cy="341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sv" sz="1800"/>
              <a:t>Set-based </a:t>
            </a:r>
            <a:r>
              <a:rPr lang="sv" sz="1800"/>
              <a:t>selectors</a:t>
            </a:r>
            <a:r>
              <a:rPr b="1" lang="sv" sz="1800"/>
              <a:t> </a:t>
            </a:r>
            <a:r>
              <a:rPr lang="sv" sz="1800"/>
              <a:t>are supported on a limited subset of objects. However, they provide a method of filtering on a set of values, and supports multiple operators including: </a:t>
            </a:r>
            <a:r>
              <a:rPr lang="sv" sz="1800">
                <a:solidFill>
                  <a:srgbClr val="CC0000"/>
                </a:solidFill>
                <a:latin typeface="Roboto Mono"/>
                <a:ea typeface="Roboto Mono"/>
                <a:cs typeface="Roboto Mono"/>
                <a:sym typeface="Roboto Mono"/>
              </a:rPr>
              <a:t>in</a:t>
            </a:r>
            <a:r>
              <a:rPr lang="sv" sz="1800"/>
              <a:t>, </a:t>
            </a:r>
            <a:r>
              <a:rPr lang="sv" sz="1800">
                <a:solidFill>
                  <a:srgbClr val="CC0000"/>
                </a:solidFill>
                <a:latin typeface="Roboto Mono"/>
                <a:ea typeface="Roboto Mono"/>
                <a:cs typeface="Roboto Mono"/>
                <a:sym typeface="Roboto Mono"/>
              </a:rPr>
              <a:t>notin</a:t>
            </a:r>
            <a:r>
              <a:rPr lang="sv" sz="1800"/>
              <a:t>, and </a:t>
            </a:r>
            <a:r>
              <a:rPr lang="sv" sz="1800">
                <a:solidFill>
                  <a:srgbClr val="CC0000"/>
                </a:solidFill>
                <a:latin typeface="Roboto Mono"/>
                <a:ea typeface="Roboto Mono"/>
                <a:cs typeface="Roboto Mono"/>
                <a:sym typeface="Roboto Mono"/>
              </a:rPr>
              <a:t>exist</a:t>
            </a:r>
            <a:r>
              <a:rPr lang="sv" sz="1800"/>
              <a:t>.  </a:t>
            </a:r>
            <a:endParaRPr sz="1800"/>
          </a:p>
        </p:txBody>
      </p:sp>
      <p:sp>
        <p:nvSpPr>
          <p:cNvPr id="1134" name="Google Shape;1134;p127"/>
          <p:cNvSpPr txBox="1"/>
          <p:nvPr>
            <p:ph idx="1" type="body"/>
          </p:nvPr>
        </p:nvSpPr>
        <p:spPr>
          <a:xfrm>
            <a:off x="4991800" y="3019400"/>
            <a:ext cx="3312900" cy="1482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matchExpressions: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 key: </a:t>
            </a:r>
            <a:r>
              <a:rPr lang="sv" sz="1600">
                <a:solidFill>
                  <a:srgbClr val="CC0000"/>
                </a:solidFill>
                <a:latin typeface="Roboto Mono"/>
                <a:ea typeface="Roboto Mono"/>
                <a:cs typeface="Roboto Mono"/>
                <a:sym typeface="Roboto Mono"/>
              </a:rPr>
              <a:t>gpu</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operator: </a:t>
            </a:r>
            <a:r>
              <a:rPr lang="sv" sz="1600">
                <a:solidFill>
                  <a:srgbClr val="CC0000"/>
                </a:solidFill>
                <a:latin typeface="Roboto Mono"/>
                <a:ea typeface="Roboto Mono"/>
                <a:cs typeface="Roboto Mono"/>
                <a:sym typeface="Roboto Mono"/>
              </a:rPr>
              <a:t>in</a:t>
            </a:r>
            <a:r>
              <a:rPr lang="sv"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sv" sz="1600">
                <a:solidFill>
                  <a:srgbClr val="1155CC"/>
                </a:solidFill>
                <a:latin typeface="Roboto Mono"/>
                <a:ea typeface="Roboto Mono"/>
                <a:cs typeface="Roboto Mono"/>
                <a:sym typeface="Roboto Mono"/>
              </a:rPr>
              <a:t>    values: </a:t>
            </a:r>
            <a:r>
              <a:rPr lang="sv"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
        <p:nvSpPr>
          <p:cNvPr id="1135" name="Google Shape;1135;p127"/>
          <p:cNvSpPr txBox="1"/>
          <p:nvPr>
            <p:ph idx="1" type="body"/>
          </p:nvPr>
        </p:nvSpPr>
        <p:spPr>
          <a:xfrm>
            <a:off x="645600" y="3028250"/>
            <a:ext cx="3312900" cy="13920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matchLabels: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600">
                <a:solidFill>
                  <a:srgbClr val="1155CC"/>
                </a:solidFill>
                <a:latin typeface="Roboto Mono"/>
                <a:ea typeface="Roboto Mono"/>
                <a:cs typeface="Roboto Mono"/>
                <a:sym typeface="Roboto Mono"/>
              </a:rPr>
              <a:t>    gpu: </a:t>
            </a:r>
            <a:r>
              <a:rPr lang="sv"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28"/>
          <p:cNvSpPr txBox="1"/>
          <p:nvPr>
            <p:ph idx="1" type="body"/>
          </p:nvPr>
        </p:nvSpPr>
        <p:spPr>
          <a:xfrm>
            <a:off x="598000" y="1544775"/>
            <a:ext cx="66069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t>Deploying your first app </a:t>
            </a:r>
            <a:r>
              <a:rPr i="1" lang="sv"/>
              <a:t>declaratively</a:t>
            </a:r>
            <a:endParaRPr i="1"/>
          </a:p>
        </p:txBody>
      </p:sp>
      <p:sp>
        <p:nvSpPr>
          <p:cNvPr id="1141" name="Google Shape;1141;p128"/>
          <p:cNvSpPr txBox="1"/>
          <p:nvPr>
            <p:ph idx="2" type="body"/>
          </p:nvPr>
        </p:nvSpPr>
        <p:spPr>
          <a:xfrm>
            <a:off x="598000" y="2949225"/>
            <a:ext cx="7512600" cy="4866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sv"/>
              <a:t>Dive into how to use Kubernetes for real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29"/>
          <p:cNvSpPr txBox="1"/>
          <p:nvPr>
            <p:ph idx="1" type="body"/>
          </p:nvPr>
        </p:nvSpPr>
        <p:spPr>
          <a:xfrm>
            <a:off x="311700" y="1152475"/>
            <a:ext cx="8832300" cy="3596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Montserrat"/>
              <a:buChar char="●"/>
            </a:pPr>
            <a:r>
              <a:rPr lang="sv" sz="2400">
                <a:latin typeface="Montserrat"/>
                <a:ea typeface="Montserrat"/>
                <a:cs typeface="Montserrat"/>
                <a:sym typeface="Montserrat"/>
              </a:rPr>
              <a:t>In the previous interactive section, we deployed an application </a:t>
            </a:r>
            <a:r>
              <a:rPr i="1" lang="sv" sz="2400">
                <a:latin typeface="Montserrat"/>
                <a:ea typeface="Montserrat"/>
                <a:cs typeface="Montserrat"/>
                <a:sym typeface="Montserrat"/>
              </a:rPr>
              <a:t>imperatively</a:t>
            </a:r>
            <a:r>
              <a:rPr lang="sv" sz="2400">
                <a:latin typeface="Montserrat"/>
                <a:ea typeface="Montserrat"/>
                <a:cs typeface="Montserrat"/>
                <a:sym typeface="Montserrat"/>
              </a:rPr>
              <a:t>, by using kubectl.</a:t>
            </a:r>
            <a:endParaRPr sz="2400">
              <a:latin typeface="Montserrat"/>
              <a:ea typeface="Montserrat"/>
              <a:cs typeface="Montserrat"/>
              <a:sym typeface="Montserrat"/>
            </a:endParaRPr>
          </a:p>
          <a:p>
            <a:pPr indent="-381000" lvl="0" marL="457200" rtl="0" algn="l">
              <a:lnSpc>
                <a:spcPct val="115000"/>
              </a:lnSpc>
              <a:spcBef>
                <a:spcPts val="0"/>
              </a:spcBef>
              <a:spcAft>
                <a:spcPts val="0"/>
              </a:spcAft>
              <a:buSzPts val="2400"/>
              <a:buFont typeface="Montserrat"/>
              <a:buChar char="●"/>
            </a:pPr>
            <a:r>
              <a:rPr lang="sv" sz="2400">
                <a:latin typeface="Montserrat"/>
                <a:ea typeface="Montserrat"/>
                <a:cs typeface="Montserrat"/>
                <a:sym typeface="Montserrat"/>
              </a:rPr>
              <a:t>The much better way of working is to write down the desired state in a file, and </a:t>
            </a:r>
            <a:r>
              <a:rPr i="1" lang="sv" sz="2400">
                <a:latin typeface="Montserrat"/>
                <a:ea typeface="Montserrat"/>
                <a:cs typeface="Montserrat"/>
                <a:sym typeface="Montserrat"/>
              </a:rPr>
              <a:t>declaratively</a:t>
            </a:r>
            <a:r>
              <a:rPr lang="sv" sz="2400">
                <a:latin typeface="Montserrat"/>
                <a:ea typeface="Montserrat"/>
                <a:cs typeface="Montserrat"/>
                <a:sym typeface="Montserrat"/>
              </a:rPr>
              <a:t> tell Kubernetes what to do.</a:t>
            </a:r>
            <a:endParaRPr>
              <a:latin typeface="Montserrat"/>
              <a:ea typeface="Montserrat"/>
              <a:cs typeface="Montserrat"/>
              <a:sym typeface="Montserrat"/>
            </a:endParaRPr>
          </a:p>
          <a:p>
            <a:pPr indent="0" lvl="0" marL="0" rtl="0" algn="l">
              <a:lnSpc>
                <a:spcPct val="150000"/>
              </a:lnSpc>
              <a:spcBef>
                <a:spcPts val="0"/>
              </a:spcBef>
              <a:spcAft>
                <a:spcPts val="0"/>
              </a:spcAft>
              <a:buNone/>
            </a:pPr>
            <a:r>
              <a:rPr lang="sv" sz="2400">
                <a:latin typeface="Montserrat"/>
                <a:ea typeface="Montserrat"/>
                <a:cs typeface="Montserrat"/>
                <a:sym typeface="Montserrat"/>
              </a:rPr>
              <a:t>You can generate the skeleton YAML files by running:</a:t>
            </a:r>
            <a:endParaRPr sz="2400">
              <a:latin typeface="Montserrat"/>
              <a:ea typeface="Montserrat"/>
              <a:cs typeface="Montserrat"/>
              <a:sym typeface="Montserrat"/>
            </a:endParaRPr>
          </a:p>
          <a:p>
            <a:pPr indent="0" lvl="0" marL="0" rtl="0" algn="l">
              <a:lnSpc>
                <a:spcPct val="115000"/>
              </a:lnSpc>
              <a:spcBef>
                <a:spcPts val="0"/>
              </a:spcBef>
              <a:spcAft>
                <a:spcPts val="0"/>
              </a:spcAft>
              <a:buNone/>
            </a:pPr>
            <a:r>
              <a:rPr b="1" lang="sv" sz="2400">
                <a:latin typeface="Montserrat"/>
                <a:ea typeface="Montserrat"/>
                <a:cs typeface="Montserrat"/>
                <a:sym typeface="Montserrat"/>
              </a:rPr>
              <a:t>$ kubectl create --dry-run -o=yaml </a:t>
            </a:r>
            <a:r>
              <a:rPr b="1" lang="sv"/>
              <a:t>[resource]</a:t>
            </a:r>
            <a:endParaRPr b="1" sz="2400">
              <a:latin typeface="Montserrat"/>
              <a:ea typeface="Montserrat"/>
              <a:cs typeface="Montserrat"/>
              <a:sym typeface="Montserrat"/>
            </a:endParaRPr>
          </a:p>
          <a:p>
            <a:pPr indent="0" lvl="0" marL="0" rtl="0" algn="l">
              <a:lnSpc>
                <a:spcPct val="115000"/>
              </a:lnSpc>
              <a:spcBef>
                <a:spcPts val="0"/>
              </a:spcBef>
              <a:spcAft>
                <a:spcPts val="0"/>
              </a:spcAft>
              <a:buNone/>
            </a:pPr>
            <a:r>
              <a:rPr b="1" lang="sv" sz="2000">
                <a:latin typeface="Montserrat"/>
                <a:ea typeface="Montserrat"/>
                <a:cs typeface="Montserrat"/>
                <a:sym typeface="Montserrat"/>
              </a:rPr>
              <a:t>$ alias kube-yaml=</a:t>
            </a:r>
            <a:r>
              <a:rPr b="1" lang="sv" sz="2000">
                <a:solidFill>
                  <a:schemeClr val="dk1"/>
                </a:solidFill>
                <a:highlight>
                  <a:srgbClr val="FFFFFF"/>
                </a:highlight>
              </a:rPr>
              <a:t>"</a:t>
            </a:r>
            <a:r>
              <a:rPr b="1" lang="sv" sz="2000">
                <a:latin typeface="Montserrat"/>
                <a:ea typeface="Montserrat"/>
                <a:cs typeface="Montserrat"/>
                <a:sym typeface="Montserrat"/>
              </a:rPr>
              <a:t>kubectl -n de</a:t>
            </a:r>
            <a:r>
              <a:rPr b="1" lang="sv" sz="2000"/>
              <a:t>mo</a:t>
            </a:r>
            <a:r>
              <a:rPr b="1" lang="sv" sz="2000">
                <a:latin typeface="Montserrat"/>
                <a:ea typeface="Montserrat"/>
                <a:cs typeface="Montserrat"/>
                <a:sym typeface="Montserrat"/>
              </a:rPr>
              <a:t> create --dry-run -o=yaml</a:t>
            </a:r>
            <a:r>
              <a:rPr b="1" lang="sv" sz="2000">
                <a:solidFill>
                  <a:schemeClr val="dk1"/>
                </a:solidFill>
                <a:highlight>
                  <a:srgbClr val="FFFFFF"/>
                </a:highlight>
              </a:rPr>
              <a:t>"</a:t>
            </a:r>
            <a:endParaRPr b="1" sz="2000">
              <a:solidFill>
                <a:schemeClr val="dk1"/>
              </a:solidFill>
              <a:highlight>
                <a:srgbClr val="FFFFFF"/>
              </a:highlight>
            </a:endParaRPr>
          </a:p>
          <a:p>
            <a:pPr indent="0" lvl="0" marL="0" rtl="0" algn="l">
              <a:lnSpc>
                <a:spcPct val="115000"/>
              </a:lnSpc>
              <a:spcBef>
                <a:spcPts val="0"/>
              </a:spcBef>
              <a:spcAft>
                <a:spcPts val="0"/>
              </a:spcAft>
              <a:buNone/>
            </a:pPr>
            <a:r>
              <a:t/>
            </a:r>
            <a:endParaRPr b="1" sz="2000"/>
          </a:p>
        </p:txBody>
      </p:sp>
      <p:sp>
        <p:nvSpPr>
          <p:cNvPr id="1147" name="Google Shape;1147;p12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Generate YAML specifications with kubectl</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30"/>
          <p:cNvSpPr txBox="1"/>
          <p:nvPr>
            <p:ph idx="1" type="body"/>
          </p:nvPr>
        </p:nvSpPr>
        <p:spPr>
          <a:xfrm>
            <a:off x="311700" y="1152475"/>
            <a:ext cx="8832300" cy="359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
              <a:t>Create a new directory in VS code called </a:t>
            </a:r>
            <a:r>
              <a:rPr b="1" lang="sv"/>
              <a:t>workshop-2</a:t>
            </a:r>
            <a:r>
              <a:rPr lang="sv"/>
              <a:t>. For each new YAML file you’re creating, name it after the object’s Kind (e.g. Deployment -&gt; deployment.yaml).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sv"/>
              <a:t>If you get stuck, you can look at the correctly-created reference files in </a:t>
            </a:r>
            <a:r>
              <a:rPr i="1" lang="sv"/>
              <a:t>tutorials/podinfo</a:t>
            </a:r>
            <a:r>
              <a:rPr lang="sv"/>
              <a:t>.</a:t>
            </a:r>
            <a:endParaRPr/>
          </a:p>
        </p:txBody>
      </p:sp>
      <p:sp>
        <p:nvSpPr>
          <p:cNvPr id="1153" name="Google Shape;1153;p130"/>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Workspace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31"/>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Dedicate a namespace for your work</a:t>
            </a:r>
            <a:endParaRPr/>
          </a:p>
        </p:txBody>
      </p:sp>
      <p:sp>
        <p:nvSpPr>
          <p:cNvPr id="1159" name="Google Shape;1159;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 sz="2400">
                <a:latin typeface="Montserrat"/>
                <a:ea typeface="Montserrat"/>
                <a:cs typeface="Montserrat"/>
                <a:sym typeface="Montserrat"/>
              </a:rPr>
              <a:t>In the following exercise, we’re gonna </a:t>
            </a:r>
            <a:br>
              <a:rPr lang="sv" sz="2400">
                <a:latin typeface="Montserrat"/>
                <a:ea typeface="Montserrat"/>
                <a:cs typeface="Montserrat"/>
                <a:sym typeface="Montserrat"/>
              </a:rPr>
            </a:br>
            <a:r>
              <a:rPr lang="sv" sz="2400">
                <a:latin typeface="Montserrat"/>
                <a:ea typeface="Montserrat"/>
                <a:cs typeface="Montserrat"/>
                <a:sym typeface="Montserrat"/>
              </a:rPr>
              <a:t>solely use the </a:t>
            </a:r>
            <a:r>
              <a:rPr b="1" lang="sv" sz="2400">
                <a:latin typeface="Montserrat"/>
                <a:ea typeface="Montserrat"/>
                <a:cs typeface="Montserrat"/>
                <a:sym typeface="Montserrat"/>
              </a:rPr>
              <a:t>demo</a:t>
            </a:r>
            <a:r>
              <a:rPr lang="sv" sz="2400">
                <a:latin typeface="Montserrat"/>
                <a:ea typeface="Montserrat"/>
                <a:cs typeface="Montserrat"/>
                <a:sym typeface="Montserrat"/>
              </a:rPr>
              <a:t> namespace. Generate the YAML like this and save it to a file (</a:t>
            </a:r>
            <a:r>
              <a:rPr b="1" i="1" lang="sv" sz="2400">
                <a:solidFill>
                  <a:schemeClr val="dk1"/>
                </a:solidFill>
                <a:latin typeface="Montserrat"/>
                <a:ea typeface="Montserrat"/>
                <a:cs typeface="Montserrat"/>
                <a:sym typeface="Montserrat"/>
              </a:rPr>
              <a:t>null</a:t>
            </a:r>
            <a:r>
              <a:rPr i="1" lang="sv" sz="2400">
                <a:solidFill>
                  <a:schemeClr val="dk1"/>
                </a:solidFill>
                <a:latin typeface="Montserrat"/>
                <a:ea typeface="Montserrat"/>
                <a:cs typeface="Montserrat"/>
                <a:sym typeface="Montserrat"/>
              </a:rPr>
              <a:t> </a:t>
            </a:r>
            <a:r>
              <a:rPr lang="sv" sz="2400">
                <a:solidFill>
                  <a:schemeClr val="dk1"/>
                </a:solidFill>
                <a:latin typeface="Montserrat"/>
                <a:ea typeface="Montserrat"/>
                <a:cs typeface="Montserrat"/>
                <a:sym typeface="Montserrat"/>
              </a:rPr>
              <a:t>and</a:t>
            </a:r>
            <a:r>
              <a:rPr i="1" lang="sv" sz="2400">
                <a:solidFill>
                  <a:schemeClr val="dk1"/>
                </a:solidFill>
                <a:latin typeface="Montserrat"/>
                <a:ea typeface="Montserrat"/>
                <a:cs typeface="Montserrat"/>
                <a:sym typeface="Montserrat"/>
              </a:rPr>
              <a:t> </a:t>
            </a:r>
            <a:r>
              <a:rPr b="1" i="1" lang="sv" sz="2400">
                <a:solidFill>
                  <a:schemeClr val="dk1"/>
                </a:solidFill>
                <a:latin typeface="Montserrat"/>
                <a:ea typeface="Montserrat"/>
                <a:cs typeface="Montserrat"/>
                <a:sym typeface="Montserrat"/>
              </a:rPr>
              <a:t>{}</a:t>
            </a:r>
            <a:r>
              <a:rPr b="1" lang="sv" sz="2400">
                <a:solidFill>
                  <a:schemeClr val="dk1"/>
                </a:solidFill>
                <a:latin typeface="Montserrat"/>
                <a:ea typeface="Montserrat"/>
                <a:cs typeface="Montserrat"/>
                <a:sym typeface="Montserrat"/>
              </a:rPr>
              <a:t> </a:t>
            </a:r>
            <a:r>
              <a:rPr lang="sv" sz="2400">
                <a:solidFill>
                  <a:schemeClr val="dk1"/>
                </a:solidFill>
                <a:latin typeface="Montserrat"/>
                <a:ea typeface="Montserrat"/>
                <a:cs typeface="Montserrat"/>
                <a:sym typeface="Montserrat"/>
              </a:rPr>
              <a:t>field may be omitted from the resulting file.)</a:t>
            </a:r>
            <a:r>
              <a:rPr lang="sv" sz="2400">
                <a:latin typeface="Montserrat"/>
                <a:ea typeface="Montserrat"/>
                <a:cs typeface="Montserrat"/>
                <a:sym typeface="Montserrat"/>
              </a:rPr>
              <a:t>:</a:t>
            </a:r>
            <a:endParaRPr sz="2400">
              <a:latin typeface="Montserrat"/>
              <a:ea typeface="Montserrat"/>
              <a:cs typeface="Montserrat"/>
              <a:sym typeface="Montserrat"/>
            </a:endParaRPr>
          </a:p>
          <a:p>
            <a:pPr indent="0" lvl="0" marL="0" rtl="0" algn="l">
              <a:lnSpc>
                <a:spcPct val="115000"/>
              </a:lnSpc>
              <a:spcBef>
                <a:spcPts val="0"/>
              </a:spcBef>
              <a:spcAft>
                <a:spcPts val="0"/>
              </a:spcAft>
              <a:buNone/>
            </a:pPr>
            <a:r>
              <a:t/>
            </a:r>
            <a:endParaRPr sz="2400">
              <a:latin typeface="Montserrat"/>
              <a:ea typeface="Montserrat"/>
              <a:cs typeface="Montserrat"/>
              <a:sym typeface="Montserrat"/>
            </a:endParaRPr>
          </a:p>
          <a:p>
            <a:pPr indent="0" lvl="0" marL="0" rtl="0" algn="l">
              <a:lnSpc>
                <a:spcPct val="115000"/>
              </a:lnSpc>
              <a:spcBef>
                <a:spcPts val="0"/>
              </a:spcBef>
              <a:spcAft>
                <a:spcPts val="0"/>
              </a:spcAft>
              <a:buNone/>
            </a:pPr>
            <a:r>
              <a:rPr b="1" lang="sv" sz="2400">
                <a:latin typeface="Montserrat"/>
                <a:ea typeface="Montserrat"/>
                <a:cs typeface="Montserrat"/>
                <a:sym typeface="Montserrat"/>
              </a:rPr>
              <a:t>$ kube-yaml</a:t>
            </a:r>
            <a:r>
              <a:rPr b="1" lang="sv" sz="2400">
                <a:solidFill>
                  <a:schemeClr val="dk1"/>
                </a:solidFill>
                <a:latin typeface="Montserrat"/>
                <a:ea typeface="Montserrat"/>
                <a:cs typeface="Montserrat"/>
                <a:sym typeface="Montserrat"/>
              </a:rPr>
              <a:t> </a:t>
            </a:r>
            <a:r>
              <a:rPr b="1" lang="sv" sz="2400">
                <a:latin typeface="Montserrat"/>
                <a:ea typeface="Montserrat"/>
                <a:cs typeface="Montserrat"/>
                <a:sym typeface="Montserrat"/>
              </a:rPr>
              <a:t>namespace demo &gt; name</a:t>
            </a:r>
            <a:r>
              <a:rPr b="1" lang="sv"/>
              <a:t>space.yaml</a:t>
            </a:r>
            <a:r>
              <a:rPr b="1" lang="sv" sz="2400">
                <a:latin typeface="Montserrat"/>
                <a:ea typeface="Montserrat"/>
                <a:cs typeface="Montserrat"/>
                <a:sym typeface="Montserrat"/>
              </a:rPr>
              <a:t> </a:t>
            </a:r>
            <a:endParaRPr sz="2400">
              <a:latin typeface="Montserrat"/>
              <a:ea typeface="Montserrat"/>
              <a:cs typeface="Montserrat"/>
              <a:sym typeface="Montserrat"/>
            </a:endParaRPr>
          </a:p>
        </p:txBody>
      </p:sp>
      <p:sp>
        <p:nvSpPr>
          <p:cNvPr id="1160" name="Google Shape;1160;p131"/>
          <p:cNvSpPr txBox="1"/>
          <p:nvPr>
            <p:ph idx="1" type="body"/>
          </p:nvPr>
        </p:nvSpPr>
        <p:spPr>
          <a:xfrm>
            <a:off x="6883550" y="166000"/>
            <a:ext cx="2169900" cy="1375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apiVersion: </a:t>
            </a:r>
            <a:r>
              <a:rPr lang="sv"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kind: </a:t>
            </a:r>
            <a:r>
              <a:rPr lang="sv" sz="1400">
                <a:solidFill>
                  <a:srgbClr val="CC0000"/>
                </a:solidFill>
                <a:latin typeface="Roboto Mono"/>
                <a:ea typeface="Roboto Mono"/>
                <a:cs typeface="Roboto Mono"/>
                <a:sym typeface="Roboto Mono"/>
              </a:rPr>
              <a:t>Namespace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sv" sz="1400">
                <a:solidFill>
                  <a:srgbClr val="1155CC"/>
                </a:solidFill>
                <a:latin typeface="Roboto Mono"/>
                <a:ea typeface="Roboto Mono"/>
                <a:cs typeface="Roboto Mono"/>
                <a:sym typeface="Roboto Mono"/>
              </a:rPr>
              <a:t>  name:</a:t>
            </a:r>
            <a:r>
              <a:rPr lang="sv" sz="1400">
                <a:latin typeface="Roboto Mono"/>
                <a:ea typeface="Roboto Mono"/>
                <a:cs typeface="Roboto Mono"/>
                <a:sym typeface="Roboto Mono"/>
              </a:rPr>
              <a:t> </a:t>
            </a:r>
            <a:r>
              <a:rPr lang="sv" sz="1400">
                <a:solidFill>
                  <a:srgbClr val="CC0000"/>
                </a:solidFill>
                <a:latin typeface="Roboto Mono"/>
                <a:ea typeface="Roboto Mono"/>
                <a:cs typeface="Roboto Mono"/>
                <a:sym typeface="Roboto Mono"/>
              </a:rPr>
              <a:t>demo</a:t>
            </a:r>
            <a:endParaRPr b="1" sz="1400">
              <a:solidFill>
                <a:srgbClr val="CC0000"/>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0"/>
          <p:cNvSpPr txBox="1"/>
          <p:nvPr>
            <p:ph idx="1" type="body"/>
          </p:nvPr>
        </p:nvSpPr>
        <p:spPr>
          <a:xfrm>
            <a:off x="257175" y="1219200"/>
            <a:ext cx="3690600" cy="3614700"/>
          </a:xfrm>
          <a:prstGeom prst="rect">
            <a:avLst/>
          </a:prstGeom>
          <a:ln cap="flat" cmpd="sng" w="9525">
            <a:solidFill>
              <a:srgbClr val="7F7F7F"/>
            </a:solidFill>
            <a:prstDash val="solid"/>
            <a:round/>
            <a:headEnd len="sm" w="sm" type="none"/>
            <a:tailEnd len="sm" w="sm" type="none"/>
          </a:ln>
        </p:spPr>
        <p:txBody>
          <a:bodyPr anchorCtr="0" anchor="t" bIns="68575" lIns="68575" spcFirstLastPara="1" rIns="68575" wrap="square" tIns="68575">
            <a:noAutofit/>
          </a:bodyPr>
          <a:lstStyle/>
          <a:p>
            <a:pPr indent="-330200" lvl="0" marL="457200" rtl="0" algn="l">
              <a:lnSpc>
                <a:spcPct val="115000"/>
              </a:lnSpc>
              <a:spcBef>
                <a:spcPts val="0"/>
              </a:spcBef>
              <a:spcAft>
                <a:spcPts val="0"/>
              </a:spcAft>
              <a:buClr>
                <a:srgbClr val="446CA9"/>
              </a:buClr>
              <a:buSzPts val="1600"/>
              <a:buFont typeface="Century Gothic"/>
              <a:buChar char="●"/>
            </a:pPr>
            <a:r>
              <a:rPr lang="sv" sz="1600">
                <a:solidFill>
                  <a:schemeClr val="dk1"/>
                </a:solidFill>
              </a:rPr>
              <a:t>Over 88,000 people have registered for the free Introduction to Kubernetes </a:t>
            </a:r>
            <a:r>
              <a:rPr lang="sv" sz="1600" u="sng">
                <a:solidFill>
                  <a:srgbClr val="0097A7"/>
                </a:solidFill>
                <a:hlinkClick r:id="rId3">
                  <a:extLst>
                    <a:ext uri="{A12FA001-AC4F-418D-AE19-62706E023703}">
                      <ahyp:hlinkClr val="tx"/>
                    </a:ext>
                  </a:extLst>
                </a:hlinkClick>
              </a:rPr>
              <a:t>course</a:t>
            </a:r>
            <a:r>
              <a:rPr lang="sv" sz="1600">
                <a:solidFill>
                  <a:schemeClr val="dk1"/>
                </a:solidFill>
                <a:uFill>
                  <a:noFill/>
                </a:uFill>
                <a:hlinkClick r:id="rId4">
                  <a:extLst>
                    <a:ext uri="{A12FA001-AC4F-418D-AE19-62706E023703}">
                      <ahyp:hlinkClr val="tx"/>
                    </a:ext>
                  </a:extLst>
                </a:hlinkClick>
              </a:rPr>
              <a:t> </a:t>
            </a:r>
            <a:r>
              <a:rPr lang="sv" sz="1600">
                <a:solidFill>
                  <a:schemeClr val="dk1"/>
                </a:solidFill>
              </a:rPr>
              <a:t>on edX</a:t>
            </a:r>
            <a:endParaRPr sz="1600">
              <a:solidFill>
                <a:schemeClr val="dk1"/>
              </a:solidFill>
            </a:endParaRPr>
          </a:p>
          <a:p>
            <a:pPr indent="-330200" lvl="0" marL="457200" rtl="0" algn="l">
              <a:lnSpc>
                <a:spcPct val="115000"/>
              </a:lnSpc>
              <a:spcBef>
                <a:spcPts val="0"/>
              </a:spcBef>
              <a:spcAft>
                <a:spcPts val="0"/>
              </a:spcAft>
              <a:buClr>
                <a:srgbClr val="446CA9"/>
              </a:buClr>
              <a:buSzPts val="1600"/>
              <a:buFont typeface="Century Gothic"/>
              <a:buChar char="●"/>
            </a:pPr>
            <a:r>
              <a:rPr lang="sv" sz="1600">
                <a:solidFill>
                  <a:schemeClr val="dk1"/>
                </a:solidFill>
              </a:rPr>
              <a:t>Over 9,800 people have registered for the $299 Kubernetes Fundamentals</a:t>
            </a:r>
            <a:r>
              <a:rPr lang="sv" sz="1600">
                <a:solidFill>
                  <a:schemeClr val="dk1"/>
                </a:solidFill>
                <a:uFill>
                  <a:noFill/>
                </a:uFill>
                <a:hlinkClick r:id="rId5">
                  <a:extLst>
                    <a:ext uri="{A12FA001-AC4F-418D-AE19-62706E023703}">
                      <ahyp:hlinkClr val="tx"/>
                    </a:ext>
                  </a:extLst>
                </a:hlinkClick>
              </a:rPr>
              <a:t> </a:t>
            </a:r>
            <a:r>
              <a:rPr lang="sv" sz="1600" u="sng">
                <a:solidFill>
                  <a:srgbClr val="0097A7"/>
                </a:solidFill>
                <a:hlinkClick r:id="rId6">
                  <a:extLst>
                    <a:ext uri="{A12FA001-AC4F-418D-AE19-62706E023703}">
                      <ahyp:hlinkClr val="tx"/>
                    </a:ext>
                  </a:extLst>
                </a:hlinkClick>
              </a:rPr>
              <a:t>course</a:t>
            </a:r>
            <a:endParaRPr sz="1600"/>
          </a:p>
        </p:txBody>
      </p:sp>
      <p:pic>
        <p:nvPicPr>
          <p:cNvPr id="312" name="Google Shape;312;p60"/>
          <p:cNvPicPr preferRelativeResize="0"/>
          <p:nvPr/>
        </p:nvPicPr>
        <p:blipFill rotWithShape="1">
          <a:blip r:embed="rId7">
            <a:alphaModFix/>
          </a:blip>
          <a:srcRect b="18346" l="0" r="0" t="14176"/>
          <a:stretch/>
        </p:blipFill>
        <p:spPr>
          <a:xfrm>
            <a:off x="2188975" y="3819350"/>
            <a:ext cx="961175" cy="648550"/>
          </a:xfrm>
          <a:prstGeom prst="rect">
            <a:avLst/>
          </a:prstGeom>
          <a:noFill/>
          <a:ln>
            <a:noFill/>
          </a:ln>
        </p:spPr>
      </p:pic>
      <p:sp>
        <p:nvSpPr>
          <p:cNvPr id="313" name="Google Shape;313;p60"/>
          <p:cNvSpPr txBox="1"/>
          <p:nvPr>
            <p:ph type="title"/>
          </p:nvPr>
        </p:nvSpPr>
        <p:spPr>
          <a:xfrm>
            <a:off x="257175" y="321389"/>
            <a:ext cx="8629800" cy="4431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Training and Certification</a:t>
            </a:r>
            <a:endParaRPr/>
          </a:p>
        </p:txBody>
      </p:sp>
      <p:sp>
        <p:nvSpPr>
          <p:cNvPr id="314" name="Google Shape;314;p60"/>
          <p:cNvSpPr txBox="1"/>
          <p:nvPr>
            <p:ph idx="2" type="body"/>
          </p:nvPr>
        </p:nvSpPr>
        <p:spPr>
          <a:xfrm>
            <a:off x="4752975" y="1219200"/>
            <a:ext cx="3690600" cy="3614700"/>
          </a:xfrm>
          <a:prstGeom prst="rect">
            <a:avLst/>
          </a:prstGeom>
          <a:ln cap="flat" cmpd="sng" w="9525">
            <a:solidFill>
              <a:srgbClr val="7F7F7F"/>
            </a:solidFill>
            <a:prstDash val="solid"/>
            <a:round/>
            <a:headEnd len="sm" w="sm" type="none"/>
            <a:tailEnd len="sm" w="sm" type="none"/>
          </a:ln>
        </p:spPr>
        <p:txBody>
          <a:bodyPr anchorCtr="0" anchor="t" bIns="68575" lIns="68575" spcFirstLastPara="1" rIns="68575" wrap="square" tIns="68575">
            <a:noAutofit/>
          </a:bodyPr>
          <a:lstStyle/>
          <a:p>
            <a:pPr indent="-330200" lvl="0" marL="457200" rtl="0" algn="l">
              <a:lnSpc>
                <a:spcPct val="115000"/>
              </a:lnSpc>
              <a:spcBef>
                <a:spcPts val="0"/>
              </a:spcBef>
              <a:spcAft>
                <a:spcPts val="0"/>
              </a:spcAft>
              <a:buClr>
                <a:srgbClr val="446CA9"/>
              </a:buClr>
              <a:buSzPts val="1600"/>
              <a:buFont typeface="Century Gothic"/>
              <a:buChar char="●"/>
            </a:pPr>
            <a:r>
              <a:rPr lang="sv" sz="1600">
                <a:solidFill>
                  <a:schemeClr val="dk1"/>
                </a:solidFill>
              </a:rPr>
              <a:t>Over 10,600 people have registered for the</a:t>
            </a:r>
            <a:br>
              <a:rPr lang="sv" sz="1600">
                <a:solidFill>
                  <a:schemeClr val="dk1"/>
                </a:solidFill>
              </a:rPr>
            </a:br>
            <a:r>
              <a:rPr lang="sv" sz="1600">
                <a:solidFill>
                  <a:schemeClr val="dk1"/>
                </a:solidFill>
              </a:rPr>
              <a:t>Certified Kubernetes Administrator (CKA) online </a:t>
            </a:r>
            <a:r>
              <a:rPr lang="sv" sz="1600" u="sng">
                <a:solidFill>
                  <a:schemeClr val="hlink"/>
                </a:solidFill>
                <a:hlinkClick r:id="rId8"/>
              </a:rPr>
              <a:t>test</a:t>
            </a:r>
            <a:endParaRPr sz="1600">
              <a:solidFill>
                <a:schemeClr val="dk1"/>
              </a:solidFill>
            </a:endParaRPr>
          </a:p>
          <a:p>
            <a:pPr indent="-330200" lvl="0" marL="457200" rtl="0" algn="l">
              <a:lnSpc>
                <a:spcPct val="115000"/>
              </a:lnSpc>
              <a:spcBef>
                <a:spcPts val="0"/>
              </a:spcBef>
              <a:spcAft>
                <a:spcPts val="0"/>
              </a:spcAft>
              <a:buClr>
                <a:srgbClr val="446CA9"/>
              </a:buClr>
              <a:buSzPts val="1600"/>
              <a:buFont typeface="Century Gothic"/>
              <a:buChar char="●"/>
            </a:pPr>
            <a:r>
              <a:rPr lang="sv" sz="1600">
                <a:solidFill>
                  <a:schemeClr val="dk1"/>
                </a:solidFill>
              </a:rPr>
              <a:t>Over 4,000 people have registered for the Certified Kubernetes Application Developer (CKAD) online </a:t>
            </a:r>
            <a:r>
              <a:rPr lang="sv" sz="1600" u="sng">
                <a:solidFill>
                  <a:schemeClr val="hlink"/>
                </a:solidFill>
                <a:hlinkClick r:id="rId9"/>
              </a:rPr>
              <a:t>test</a:t>
            </a:r>
            <a:endParaRPr sz="1600">
              <a:solidFill>
                <a:schemeClr val="dk1"/>
              </a:solidFill>
            </a:endParaRPr>
          </a:p>
        </p:txBody>
      </p:sp>
      <p:pic>
        <p:nvPicPr>
          <p:cNvPr id="315" name="Google Shape;315;p60"/>
          <p:cNvPicPr preferRelativeResize="0"/>
          <p:nvPr/>
        </p:nvPicPr>
        <p:blipFill>
          <a:blip r:embed="rId10">
            <a:alphaModFix/>
          </a:blip>
          <a:stretch>
            <a:fillRect/>
          </a:stretch>
        </p:blipFill>
        <p:spPr>
          <a:xfrm>
            <a:off x="1163400" y="3970775"/>
            <a:ext cx="763391" cy="385800"/>
          </a:xfrm>
          <a:prstGeom prst="rect">
            <a:avLst/>
          </a:prstGeom>
          <a:noFill/>
          <a:ln>
            <a:noFill/>
          </a:ln>
        </p:spPr>
      </p:pic>
      <p:sp>
        <p:nvSpPr>
          <p:cNvPr id="316" name="Google Shape;316;p60"/>
          <p:cNvSpPr txBox="1"/>
          <p:nvPr/>
        </p:nvSpPr>
        <p:spPr>
          <a:xfrm>
            <a:off x="257175" y="833400"/>
            <a:ext cx="3690600" cy="385800"/>
          </a:xfrm>
          <a:prstGeom prst="rect">
            <a:avLst/>
          </a:prstGeom>
          <a:solidFill>
            <a:srgbClr val="7F7F7F"/>
          </a:solidFill>
          <a:ln cap="flat" cmpd="sng" w="9525">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sv" sz="2400">
                <a:solidFill>
                  <a:srgbClr val="FFFFFF"/>
                </a:solidFill>
                <a:latin typeface="Century Gothic"/>
                <a:ea typeface="Century Gothic"/>
                <a:cs typeface="Century Gothic"/>
                <a:sym typeface="Century Gothic"/>
              </a:rPr>
              <a:t>Training</a:t>
            </a:r>
            <a:endParaRPr>
              <a:solidFill>
                <a:srgbClr val="FFFFFF"/>
              </a:solidFill>
            </a:endParaRPr>
          </a:p>
        </p:txBody>
      </p:sp>
      <p:sp>
        <p:nvSpPr>
          <p:cNvPr id="317" name="Google Shape;317;p60"/>
          <p:cNvSpPr txBox="1"/>
          <p:nvPr/>
        </p:nvSpPr>
        <p:spPr>
          <a:xfrm>
            <a:off x="4752975" y="833400"/>
            <a:ext cx="3690600" cy="385800"/>
          </a:xfrm>
          <a:prstGeom prst="rect">
            <a:avLst/>
          </a:prstGeom>
          <a:solidFill>
            <a:srgbClr val="7F7F7F"/>
          </a:solidFill>
          <a:ln cap="flat" cmpd="sng" w="9525">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sv" sz="2400">
                <a:solidFill>
                  <a:srgbClr val="FFFFFF"/>
                </a:solidFill>
                <a:latin typeface="Century Gothic"/>
                <a:ea typeface="Century Gothic"/>
                <a:cs typeface="Century Gothic"/>
                <a:sym typeface="Century Gothic"/>
              </a:rPr>
              <a:t>Certification</a:t>
            </a:r>
            <a:endParaRPr>
              <a:solidFill>
                <a:srgbClr val="FFFFFF"/>
              </a:solidFill>
            </a:endParaRPr>
          </a:p>
        </p:txBody>
      </p:sp>
      <p:pic>
        <p:nvPicPr>
          <p:cNvPr id="318" name="Google Shape;318;p60"/>
          <p:cNvPicPr preferRelativeResize="0"/>
          <p:nvPr/>
        </p:nvPicPr>
        <p:blipFill>
          <a:blip r:embed="rId11">
            <a:alphaModFix/>
          </a:blip>
          <a:stretch>
            <a:fillRect/>
          </a:stretch>
        </p:blipFill>
        <p:spPr>
          <a:xfrm>
            <a:off x="5332419" y="3582863"/>
            <a:ext cx="1187800" cy="1161625"/>
          </a:xfrm>
          <a:prstGeom prst="rect">
            <a:avLst/>
          </a:prstGeom>
          <a:noFill/>
          <a:ln>
            <a:noFill/>
          </a:ln>
        </p:spPr>
      </p:pic>
      <p:pic>
        <p:nvPicPr>
          <p:cNvPr id="319" name="Google Shape;319;p60"/>
          <p:cNvPicPr preferRelativeResize="0"/>
          <p:nvPr/>
        </p:nvPicPr>
        <p:blipFill>
          <a:blip r:embed="rId12">
            <a:alphaModFix/>
          </a:blip>
          <a:stretch>
            <a:fillRect/>
          </a:stretch>
        </p:blipFill>
        <p:spPr>
          <a:xfrm>
            <a:off x="7044068" y="3583025"/>
            <a:ext cx="1188720" cy="116128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2"/>
          <p:cNvSpPr txBox="1"/>
          <p:nvPr>
            <p:ph type="title"/>
          </p:nvPr>
        </p:nvSpPr>
        <p:spPr>
          <a:xfrm>
            <a:off x="311700" y="2164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Generate a Deployment spec for your workload</a:t>
            </a:r>
            <a:endParaRPr/>
          </a:p>
        </p:txBody>
      </p:sp>
      <p:sp>
        <p:nvSpPr>
          <p:cNvPr id="1166" name="Google Shape;1166;p132"/>
          <p:cNvSpPr txBox="1"/>
          <p:nvPr>
            <p:ph idx="1" type="body"/>
          </p:nvPr>
        </p:nvSpPr>
        <p:spPr>
          <a:xfrm>
            <a:off x="311700" y="771475"/>
            <a:ext cx="5370000" cy="4280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sv" sz="2000"/>
              <a:t>$ kube-yaml deployment \</a:t>
            </a:r>
            <a:br>
              <a:rPr b="1" lang="sv" sz="2000"/>
            </a:br>
            <a:r>
              <a:rPr b="1" lang="sv" sz="2000"/>
              <a:t>   --image stefanprodan/</a:t>
            </a:r>
            <a:r>
              <a:rPr b="1" lang="sv" sz="2000"/>
              <a:t>podinfo:3.1.2</a:t>
            </a:r>
            <a:r>
              <a:rPr b="1" lang="sv" sz="2000"/>
              <a:t> \</a:t>
            </a:r>
            <a:br>
              <a:rPr b="1" lang="sv" sz="2000"/>
            </a:br>
            <a:r>
              <a:rPr b="1" lang="sv" sz="2000"/>
              <a:t>   podinfo</a:t>
            </a:r>
            <a:endParaRPr sz="2000"/>
          </a:p>
          <a:p>
            <a:pPr indent="0" lvl="0" marL="0" rtl="0" algn="l">
              <a:spcBef>
                <a:spcPts val="0"/>
              </a:spcBef>
              <a:spcAft>
                <a:spcPts val="0"/>
              </a:spcAft>
              <a:buNone/>
            </a:pPr>
            <a:r>
              <a:rPr lang="sv" sz="2000"/>
              <a:t>Notes:</a:t>
            </a:r>
            <a:endParaRPr sz="2000"/>
          </a:p>
          <a:p>
            <a:pPr indent="-355600" lvl="0" marL="457200" rtl="0" algn="l">
              <a:spcBef>
                <a:spcPts val="0"/>
              </a:spcBef>
              <a:spcAft>
                <a:spcPts val="0"/>
              </a:spcAft>
              <a:buSzPts val="2000"/>
              <a:buChar char="●"/>
            </a:pPr>
            <a:r>
              <a:rPr lang="sv" sz="2000"/>
              <a:t>the </a:t>
            </a:r>
            <a:r>
              <a:rPr b="1" lang="sv" sz="2000"/>
              <a:t>app=podinfo</a:t>
            </a:r>
            <a:r>
              <a:rPr lang="sv" sz="2000"/>
              <a:t> label is consistently used across the Deployment itself, its Pod Selector, and the Pod Template.</a:t>
            </a:r>
            <a:endParaRPr sz="2000"/>
          </a:p>
          <a:p>
            <a:pPr indent="-355600" lvl="0" marL="457200" rtl="0" algn="l">
              <a:spcBef>
                <a:spcPts val="0"/>
              </a:spcBef>
              <a:spcAft>
                <a:spcPts val="0"/>
              </a:spcAft>
              <a:buSzPts val="2000"/>
              <a:buChar char="●"/>
            </a:pPr>
            <a:r>
              <a:rPr lang="sv" sz="2000"/>
              <a:t>this workload is now placed in the </a:t>
            </a:r>
            <a:r>
              <a:rPr b="1" lang="sv" sz="2000"/>
              <a:t>demo</a:t>
            </a:r>
            <a:r>
              <a:rPr lang="sv" sz="2000"/>
              <a:t> namespace.</a:t>
            </a:r>
            <a:endParaRPr sz="2000"/>
          </a:p>
          <a:p>
            <a:pPr indent="-355600" lvl="0" marL="457200" rtl="0" algn="l">
              <a:spcBef>
                <a:spcPts val="0"/>
              </a:spcBef>
              <a:spcAft>
                <a:spcPts val="0"/>
              </a:spcAft>
              <a:buSzPts val="2000"/>
              <a:buChar char="●"/>
            </a:pPr>
            <a:r>
              <a:rPr lang="sv" sz="2000"/>
              <a:t>edit the Deployment to have 3 replicas.</a:t>
            </a:r>
            <a:endParaRPr sz="2000"/>
          </a:p>
        </p:txBody>
      </p:sp>
      <p:sp>
        <p:nvSpPr>
          <p:cNvPr id="1167" name="Google Shape;1167;p132"/>
          <p:cNvSpPr txBox="1"/>
          <p:nvPr/>
        </p:nvSpPr>
        <p:spPr>
          <a:xfrm>
            <a:off x="5681825" y="779275"/>
            <a:ext cx="3309900" cy="4280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sv" sz="1000">
                <a:solidFill>
                  <a:srgbClr val="569CD6"/>
                </a:solidFill>
                <a:latin typeface="Roboto Mono"/>
                <a:ea typeface="Roboto Mono"/>
                <a:cs typeface="Roboto Mono"/>
                <a:sym typeface="Roboto Mono"/>
              </a:rPr>
              <a:t>apiVersion</a:t>
            </a:r>
            <a:r>
              <a:rPr lang="sv" sz="1000">
                <a:solidFill>
                  <a:srgbClr val="D4D4D4"/>
                </a:solidFill>
                <a:latin typeface="Roboto Mono"/>
                <a:ea typeface="Roboto Mono"/>
                <a:cs typeface="Roboto Mono"/>
                <a:sym typeface="Roboto Mono"/>
              </a:rPr>
              <a:t>: </a:t>
            </a:r>
            <a:r>
              <a:rPr lang="sv" sz="1000">
                <a:solidFill>
                  <a:srgbClr val="CE9178"/>
                </a:solidFill>
                <a:latin typeface="Roboto Mono"/>
                <a:ea typeface="Roboto Mono"/>
                <a:cs typeface="Roboto Mono"/>
                <a:sym typeface="Roboto Mono"/>
              </a:rPr>
              <a:t>apps/v1</a:t>
            </a:r>
            <a:endParaRPr sz="10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569CD6"/>
                </a:solidFill>
                <a:latin typeface="Roboto Mono"/>
                <a:ea typeface="Roboto Mono"/>
                <a:cs typeface="Roboto Mono"/>
                <a:sym typeface="Roboto Mono"/>
              </a:rPr>
              <a:t>kind</a:t>
            </a:r>
            <a:r>
              <a:rPr lang="sv" sz="1000">
                <a:solidFill>
                  <a:srgbClr val="D4D4D4"/>
                </a:solidFill>
                <a:latin typeface="Roboto Mono"/>
                <a:ea typeface="Roboto Mono"/>
                <a:cs typeface="Roboto Mono"/>
                <a:sym typeface="Roboto Mono"/>
              </a:rPr>
              <a:t>: </a:t>
            </a:r>
            <a:r>
              <a:rPr lang="sv" sz="1000">
                <a:solidFill>
                  <a:srgbClr val="CE9178"/>
                </a:solidFill>
                <a:latin typeface="Roboto Mono"/>
                <a:ea typeface="Roboto Mono"/>
                <a:cs typeface="Roboto Mono"/>
                <a:sym typeface="Roboto Mono"/>
              </a:rPr>
              <a:t>Deployment</a:t>
            </a:r>
            <a:endParaRPr sz="10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569CD6"/>
                </a:solidFill>
                <a:latin typeface="Roboto Mono"/>
                <a:ea typeface="Roboto Mono"/>
                <a:cs typeface="Roboto Mono"/>
                <a:sym typeface="Roboto Mono"/>
              </a:rPr>
              <a:t>metadata</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labels</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b="1" lang="sv" sz="1000">
                <a:solidFill>
                  <a:srgbClr val="569CD6"/>
                </a:solidFill>
                <a:latin typeface="Roboto Mono"/>
                <a:ea typeface="Roboto Mono"/>
                <a:cs typeface="Roboto Mono"/>
                <a:sym typeface="Roboto Mono"/>
              </a:rPr>
              <a:t>app</a:t>
            </a:r>
            <a:r>
              <a:rPr b="1" lang="sv" sz="1000">
                <a:solidFill>
                  <a:srgbClr val="D4D4D4"/>
                </a:solidFill>
                <a:latin typeface="Roboto Mono"/>
                <a:ea typeface="Roboto Mono"/>
                <a:cs typeface="Roboto Mono"/>
                <a:sym typeface="Roboto Mono"/>
              </a:rPr>
              <a:t>: </a:t>
            </a:r>
            <a:r>
              <a:rPr b="1" lang="sv" sz="1000">
                <a:solidFill>
                  <a:srgbClr val="CE9178"/>
                </a:solidFill>
                <a:latin typeface="Roboto Mono"/>
                <a:ea typeface="Roboto Mono"/>
                <a:cs typeface="Roboto Mono"/>
                <a:sym typeface="Roboto Mono"/>
              </a:rPr>
              <a:t>podinfo</a:t>
            </a:r>
            <a:endParaRPr b="1" sz="10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name</a:t>
            </a:r>
            <a:r>
              <a:rPr lang="sv" sz="1000">
                <a:solidFill>
                  <a:srgbClr val="D4D4D4"/>
                </a:solidFill>
                <a:latin typeface="Roboto Mono"/>
                <a:ea typeface="Roboto Mono"/>
                <a:cs typeface="Roboto Mono"/>
                <a:sym typeface="Roboto Mono"/>
              </a:rPr>
              <a:t>: </a:t>
            </a:r>
            <a:r>
              <a:rPr lang="sv" sz="1000">
                <a:solidFill>
                  <a:srgbClr val="CE9178"/>
                </a:solidFill>
                <a:latin typeface="Roboto Mono"/>
                <a:ea typeface="Roboto Mono"/>
                <a:cs typeface="Roboto Mono"/>
                <a:sym typeface="Roboto Mono"/>
              </a:rPr>
              <a:t>podinfo</a:t>
            </a:r>
            <a:endParaRPr sz="10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b="1" lang="sv" sz="1000">
                <a:solidFill>
                  <a:srgbClr val="569CD6"/>
                </a:solidFill>
                <a:latin typeface="Roboto Mono"/>
                <a:ea typeface="Roboto Mono"/>
                <a:cs typeface="Roboto Mono"/>
                <a:sym typeface="Roboto Mono"/>
              </a:rPr>
              <a:t>namespace</a:t>
            </a:r>
            <a:r>
              <a:rPr b="1" lang="sv" sz="1000">
                <a:solidFill>
                  <a:srgbClr val="D4D4D4"/>
                </a:solidFill>
                <a:latin typeface="Roboto Mono"/>
                <a:ea typeface="Roboto Mono"/>
                <a:cs typeface="Roboto Mono"/>
                <a:sym typeface="Roboto Mono"/>
              </a:rPr>
              <a:t>: </a:t>
            </a:r>
            <a:r>
              <a:rPr b="1" lang="sv" sz="1000">
                <a:solidFill>
                  <a:srgbClr val="CE9178"/>
                </a:solidFill>
                <a:latin typeface="Roboto Mono"/>
                <a:ea typeface="Roboto Mono"/>
                <a:cs typeface="Roboto Mono"/>
                <a:sym typeface="Roboto Mono"/>
              </a:rPr>
              <a:t>demo</a:t>
            </a:r>
            <a:endParaRPr b="1" sz="10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569CD6"/>
                </a:solidFill>
                <a:latin typeface="Roboto Mono"/>
                <a:ea typeface="Roboto Mono"/>
                <a:cs typeface="Roboto Mono"/>
                <a:sym typeface="Roboto Mono"/>
              </a:rPr>
              <a:t>spec</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b="1" lang="sv" sz="1000">
                <a:solidFill>
                  <a:srgbClr val="569CD6"/>
                </a:solidFill>
                <a:latin typeface="Roboto Mono"/>
                <a:ea typeface="Roboto Mono"/>
                <a:cs typeface="Roboto Mono"/>
                <a:sym typeface="Roboto Mono"/>
              </a:rPr>
              <a:t>replicas</a:t>
            </a:r>
            <a:r>
              <a:rPr b="1" lang="sv" sz="1000">
                <a:solidFill>
                  <a:srgbClr val="D4D4D4"/>
                </a:solidFill>
                <a:latin typeface="Roboto Mono"/>
                <a:ea typeface="Roboto Mono"/>
                <a:cs typeface="Roboto Mono"/>
                <a:sym typeface="Roboto Mono"/>
              </a:rPr>
              <a:t>: </a:t>
            </a:r>
            <a:r>
              <a:rPr b="1" lang="sv" sz="1000">
                <a:solidFill>
                  <a:srgbClr val="B5CEA8"/>
                </a:solidFill>
                <a:latin typeface="Roboto Mono"/>
                <a:ea typeface="Roboto Mono"/>
                <a:cs typeface="Roboto Mono"/>
                <a:sym typeface="Roboto Mono"/>
              </a:rPr>
              <a:t>3</a:t>
            </a:r>
            <a:endParaRPr b="1" sz="1000">
              <a:solidFill>
                <a:srgbClr val="B5CEA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selector</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matchLabels</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b="1" lang="sv" sz="1000">
                <a:solidFill>
                  <a:srgbClr val="569CD6"/>
                </a:solidFill>
                <a:latin typeface="Roboto Mono"/>
                <a:ea typeface="Roboto Mono"/>
                <a:cs typeface="Roboto Mono"/>
                <a:sym typeface="Roboto Mono"/>
              </a:rPr>
              <a:t>app</a:t>
            </a:r>
            <a:r>
              <a:rPr b="1" lang="sv" sz="1000">
                <a:solidFill>
                  <a:srgbClr val="D4D4D4"/>
                </a:solidFill>
                <a:latin typeface="Roboto Mono"/>
                <a:ea typeface="Roboto Mono"/>
                <a:cs typeface="Roboto Mono"/>
                <a:sym typeface="Roboto Mono"/>
              </a:rPr>
              <a:t>: </a:t>
            </a:r>
            <a:r>
              <a:rPr b="1" lang="sv" sz="1000">
                <a:solidFill>
                  <a:srgbClr val="CE9178"/>
                </a:solidFill>
                <a:latin typeface="Roboto Mono"/>
                <a:ea typeface="Roboto Mono"/>
                <a:cs typeface="Roboto Mono"/>
                <a:sym typeface="Roboto Mono"/>
              </a:rPr>
              <a:t>podinfo</a:t>
            </a:r>
            <a:endParaRPr b="1" sz="10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template</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metadata</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labels</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b="1" lang="sv" sz="1000">
                <a:solidFill>
                  <a:srgbClr val="569CD6"/>
                </a:solidFill>
                <a:latin typeface="Roboto Mono"/>
                <a:ea typeface="Roboto Mono"/>
                <a:cs typeface="Roboto Mono"/>
                <a:sym typeface="Roboto Mono"/>
              </a:rPr>
              <a:t>app</a:t>
            </a:r>
            <a:r>
              <a:rPr b="1" lang="sv" sz="1000">
                <a:solidFill>
                  <a:srgbClr val="D4D4D4"/>
                </a:solidFill>
                <a:latin typeface="Roboto Mono"/>
                <a:ea typeface="Roboto Mono"/>
                <a:cs typeface="Roboto Mono"/>
                <a:sym typeface="Roboto Mono"/>
              </a:rPr>
              <a:t>: </a:t>
            </a:r>
            <a:r>
              <a:rPr b="1" lang="sv" sz="1000">
                <a:solidFill>
                  <a:srgbClr val="CE9178"/>
                </a:solidFill>
                <a:latin typeface="Roboto Mono"/>
                <a:ea typeface="Roboto Mono"/>
                <a:cs typeface="Roboto Mono"/>
                <a:sym typeface="Roboto Mono"/>
              </a:rPr>
              <a:t>podinfo</a:t>
            </a:r>
            <a:endParaRPr b="1" sz="10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spec</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containers</a:t>
            </a:r>
            <a:r>
              <a:rPr lang="sv" sz="1000">
                <a:solidFill>
                  <a:srgbClr val="D4D4D4"/>
                </a:solidFill>
                <a:latin typeface="Roboto Mono"/>
                <a:ea typeface="Roboto Mono"/>
                <a:cs typeface="Roboto Mono"/>
                <a:sym typeface="Roboto Mono"/>
              </a:rPr>
              <a:t>:</a:t>
            </a:r>
            <a:endParaRPr sz="1000">
              <a:solidFill>
                <a:srgbClr val="D4D4D4"/>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 </a:t>
            </a:r>
            <a:r>
              <a:rPr lang="sv" sz="1000">
                <a:solidFill>
                  <a:srgbClr val="569CD6"/>
                </a:solidFill>
                <a:latin typeface="Roboto Mono"/>
                <a:ea typeface="Roboto Mono"/>
                <a:cs typeface="Roboto Mono"/>
                <a:sym typeface="Roboto Mono"/>
              </a:rPr>
              <a:t>image</a:t>
            </a:r>
            <a:r>
              <a:rPr lang="sv" sz="1000">
                <a:solidFill>
                  <a:srgbClr val="D4D4D4"/>
                </a:solidFill>
                <a:latin typeface="Roboto Mono"/>
                <a:ea typeface="Roboto Mono"/>
                <a:cs typeface="Roboto Mono"/>
                <a:sym typeface="Roboto Mono"/>
              </a:rPr>
              <a:t>: </a:t>
            </a:r>
            <a:r>
              <a:rPr lang="sv" sz="1000">
                <a:solidFill>
                  <a:srgbClr val="CE9178"/>
                </a:solidFill>
                <a:latin typeface="Roboto Mono"/>
                <a:ea typeface="Roboto Mono"/>
                <a:cs typeface="Roboto Mono"/>
                <a:sym typeface="Roboto Mono"/>
              </a:rPr>
              <a:t>stefanprodan/</a:t>
            </a:r>
            <a:r>
              <a:rPr lang="sv" sz="1000">
                <a:solidFill>
                  <a:srgbClr val="CE9178"/>
                </a:solidFill>
                <a:latin typeface="Roboto Mono"/>
                <a:ea typeface="Roboto Mono"/>
                <a:cs typeface="Roboto Mono"/>
                <a:sym typeface="Roboto Mono"/>
              </a:rPr>
              <a:t>podinfo:3.1.2</a:t>
            </a:r>
            <a:endParaRPr sz="1000">
              <a:solidFill>
                <a:srgbClr val="CE917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sv" sz="1000">
                <a:solidFill>
                  <a:srgbClr val="D4D4D4"/>
                </a:solidFill>
                <a:latin typeface="Roboto Mono"/>
                <a:ea typeface="Roboto Mono"/>
                <a:cs typeface="Roboto Mono"/>
                <a:sym typeface="Roboto Mono"/>
              </a:rPr>
              <a:t>       </a:t>
            </a:r>
            <a:r>
              <a:rPr lang="sv" sz="1000">
                <a:solidFill>
                  <a:srgbClr val="569CD6"/>
                </a:solidFill>
                <a:latin typeface="Roboto Mono"/>
                <a:ea typeface="Roboto Mono"/>
                <a:cs typeface="Roboto Mono"/>
                <a:sym typeface="Roboto Mono"/>
              </a:rPr>
              <a:t>name</a:t>
            </a:r>
            <a:r>
              <a:rPr lang="sv" sz="1000">
                <a:solidFill>
                  <a:srgbClr val="D4D4D4"/>
                </a:solidFill>
                <a:latin typeface="Roboto Mono"/>
                <a:ea typeface="Roboto Mono"/>
                <a:cs typeface="Roboto Mono"/>
                <a:sym typeface="Roboto Mono"/>
              </a:rPr>
              <a:t>: </a:t>
            </a:r>
            <a:r>
              <a:rPr lang="sv" sz="1000">
                <a:solidFill>
                  <a:srgbClr val="CE9178"/>
                </a:solidFill>
                <a:latin typeface="Roboto Mono"/>
                <a:ea typeface="Roboto Mono"/>
                <a:cs typeface="Roboto Mono"/>
                <a:sym typeface="Roboto Mono"/>
              </a:rPr>
              <a:t>podinfo</a:t>
            </a:r>
            <a:endParaRPr sz="1000">
              <a:solidFill>
                <a:srgbClr val="CE9178"/>
              </a:solidFill>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33"/>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Create a Service that matches app=podinfo</a:t>
            </a:r>
            <a:endParaRPr/>
          </a:p>
        </p:txBody>
      </p:sp>
      <p:sp>
        <p:nvSpPr>
          <p:cNvPr id="1173" name="Google Shape;1173;p133"/>
          <p:cNvSpPr txBox="1"/>
          <p:nvPr>
            <p:ph idx="1" type="body"/>
          </p:nvPr>
        </p:nvSpPr>
        <p:spPr>
          <a:xfrm>
            <a:off x="311700" y="1152475"/>
            <a:ext cx="544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000"/>
              <a:t>Create a Service that routes traffic to all Pods with the </a:t>
            </a:r>
            <a:r>
              <a:rPr i="1" lang="sv" sz="2000"/>
              <a:t>app=podinfo</a:t>
            </a:r>
            <a:r>
              <a:rPr lang="sv" sz="2000"/>
              <a:t> label.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sv" sz="2000"/>
              <a:t>port</a:t>
            </a:r>
            <a:r>
              <a:rPr lang="sv" sz="2000"/>
              <a:t> specifies on what port the </a:t>
            </a:r>
            <a:r>
              <a:rPr i="1" lang="sv" sz="2000"/>
              <a:t>Service is accessible on</a:t>
            </a:r>
            <a:r>
              <a:rPr lang="sv" sz="2000"/>
              <a:t>, while </a:t>
            </a:r>
            <a:r>
              <a:rPr b="1" lang="sv" sz="2000"/>
              <a:t>targetPort </a:t>
            </a:r>
            <a:r>
              <a:rPr lang="sv" sz="2000"/>
              <a:t>specifies on what </a:t>
            </a:r>
            <a:r>
              <a:rPr i="1" lang="sv" sz="2000"/>
              <a:t>port the Pod exposes</a:t>
            </a:r>
            <a:r>
              <a:rPr lang="sv" sz="2000"/>
              <a:t>.</a:t>
            </a:r>
            <a:endParaRPr/>
          </a:p>
          <a:p>
            <a:pPr indent="0" lvl="0" marL="0" rtl="0" algn="l">
              <a:spcBef>
                <a:spcPts val="0"/>
              </a:spcBef>
              <a:spcAft>
                <a:spcPts val="0"/>
              </a:spcAft>
              <a:buNone/>
            </a:pPr>
            <a:r>
              <a:t/>
            </a:r>
            <a:endParaRPr b="1" sz="2000"/>
          </a:p>
          <a:p>
            <a:pPr indent="0" lvl="0" marL="0" rtl="0" algn="l">
              <a:spcBef>
                <a:spcPts val="0"/>
              </a:spcBef>
              <a:spcAft>
                <a:spcPts val="0"/>
              </a:spcAft>
              <a:buNone/>
            </a:pPr>
            <a:r>
              <a:rPr b="1" lang="sv" sz="2000"/>
              <a:t>$ kube-yaml service clusterip \</a:t>
            </a:r>
            <a:br>
              <a:rPr b="1" lang="sv" sz="2000"/>
            </a:br>
            <a:r>
              <a:rPr b="1" lang="sv" sz="2000"/>
              <a:t>        podinfo --tcp 80:9898</a:t>
            </a:r>
            <a:endParaRPr b="1" sz="2000"/>
          </a:p>
        </p:txBody>
      </p:sp>
      <p:sp>
        <p:nvSpPr>
          <p:cNvPr id="1174" name="Google Shape;1174;p133"/>
          <p:cNvSpPr txBox="1"/>
          <p:nvPr/>
        </p:nvSpPr>
        <p:spPr>
          <a:xfrm>
            <a:off x="5937275" y="1017725"/>
            <a:ext cx="3000000" cy="363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apiVersion</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v1</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kind</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Service</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metadata</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labels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app</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namespace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demo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spec</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ports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80-9898</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port</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80</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protocol</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TCP</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targetPort</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9898</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selector</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app</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type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ClusterIP</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34"/>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Common PodSpec options</a:t>
            </a:r>
            <a:endParaRPr/>
          </a:p>
        </p:txBody>
      </p:sp>
      <p:sp>
        <p:nvSpPr>
          <p:cNvPr id="1180" name="Google Shape;1180;p134"/>
          <p:cNvSpPr txBox="1"/>
          <p:nvPr>
            <p:ph idx="1" type="body"/>
          </p:nvPr>
        </p:nvSpPr>
        <p:spPr>
          <a:xfrm>
            <a:off x="311700" y="1152475"/>
            <a:ext cx="4070700" cy="3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000"/>
              <a:t>With </a:t>
            </a:r>
            <a:r>
              <a:rPr b="1" lang="sv" sz="2000"/>
              <a:t>command</a:t>
            </a:r>
            <a:r>
              <a:rPr lang="sv" sz="2000"/>
              <a:t> or </a:t>
            </a:r>
            <a:r>
              <a:rPr b="1" lang="sv" sz="2000"/>
              <a:t>args</a:t>
            </a:r>
            <a:r>
              <a:rPr lang="sv" sz="2000"/>
              <a:t>, you may customize what parameters the container is run with. </a:t>
            </a:r>
            <a:r>
              <a:rPr b="1" lang="sv" sz="2000"/>
              <a:t>command</a:t>
            </a:r>
            <a:r>
              <a:rPr lang="sv" sz="2000"/>
              <a:t> overrides the image’s default entrypoint, while </a:t>
            </a:r>
            <a:r>
              <a:rPr b="1" lang="sv" sz="2000"/>
              <a:t>args</a:t>
            </a:r>
            <a:r>
              <a:rPr lang="sv" sz="2000"/>
              <a:t> doesn’t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sv" sz="2000"/>
              <a:t>You can also easily set customized environment variables with </a:t>
            </a:r>
            <a:r>
              <a:rPr b="1" lang="sv" sz="2000"/>
              <a:t>env</a:t>
            </a:r>
            <a:endParaRPr b="1" sz="2000"/>
          </a:p>
        </p:txBody>
      </p:sp>
      <p:sp>
        <p:nvSpPr>
          <p:cNvPr id="1181" name="Google Shape;1181;p134"/>
          <p:cNvSpPr txBox="1"/>
          <p:nvPr/>
        </p:nvSpPr>
        <p:spPr>
          <a:xfrm>
            <a:off x="5907500" y="1071750"/>
            <a:ext cx="3171000" cy="345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spec</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containers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 </a:t>
            </a:r>
            <a:r>
              <a:rPr lang="sv" sz="1050">
                <a:solidFill>
                  <a:srgbClr val="569CD6"/>
                </a:solidFill>
                <a:latin typeface="Courier New"/>
                <a:ea typeface="Courier New"/>
                <a:cs typeface="Courier New"/>
                <a:sym typeface="Courier New"/>
              </a:rPr>
              <a:t>image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stefanprodan/</a:t>
            </a:r>
            <a:r>
              <a:rPr lang="sv" sz="1050">
                <a:solidFill>
                  <a:srgbClr val="CE9178"/>
                </a:solidFill>
                <a:latin typeface="Courier New"/>
                <a:ea typeface="Courier New"/>
                <a:cs typeface="Courier New"/>
                <a:sym typeface="Courier New"/>
              </a:rPr>
              <a:t>podinfo:3.1.2</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command</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 </a:t>
            </a:r>
            <a:r>
              <a:rPr b="1" lang="sv" sz="1050">
                <a:solidFill>
                  <a:srgbClr val="CE9178"/>
                </a:solidFill>
                <a:latin typeface="Courier New"/>
                <a:ea typeface="Courier New"/>
                <a:cs typeface="Courier New"/>
                <a:sym typeface="Courier New"/>
              </a:rPr>
              <a:t>./podinfo</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 </a:t>
            </a:r>
            <a:r>
              <a:rPr b="1" lang="sv" sz="1050">
                <a:solidFill>
                  <a:srgbClr val="CE9178"/>
                </a:solidFill>
                <a:latin typeface="Courier New"/>
                <a:ea typeface="Courier New"/>
                <a:cs typeface="Courier New"/>
                <a:sym typeface="Courier New"/>
              </a:rPr>
              <a:t>--config-path=/configmap</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6A9955"/>
                </a:solidFill>
                <a:latin typeface="Courier New"/>
                <a:ea typeface="Courier New"/>
                <a:cs typeface="Courier New"/>
                <a:sym typeface="Courier New"/>
              </a:rPr>
              <a:t># Alternatively, only specify args</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6A9955"/>
                </a:solidFill>
                <a:latin typeface="Courier New"/>
                <a:ea typeface="Courier New"/>
                <a:cs typeface="Courier New"/>
                <a:sym typeface="Courier New"/>
              </a:rPr>
              <a:t># if you want to use the default</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6A9955"/>
                </a:solidFill>
                <a:latin typeface="Courier New"/>
                <a:ea typeface="Courier New"/>
                <a:cs typeface="Courier New"/>
                <a:sym typeface="Courier New"/>
              </a:rPr>
              <a:t># ENTRYPOINT of the image</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args</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 </a:t>
            </a:r>
            <a:r>
              <a:rPr b="1" lang="sv" sz="1050">
                <a:solidFill>
                  <a:srgbClr val="CE9178"/>
                </a:solidFill>
                <a:latin typeface="Courier New"/>
                <a:ea typeface="Courier New"/>
                <a:cs typeface="Courier New"/>
                <a:sym typeface="Courier New"/>
              </a:rPr>
              <a:t>--config-path=/configmap</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env</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PRODUCTION</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value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"true"</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569CD6"/>
              </a:solidFill>
              <a:latin typeface="Courier New"/>
              <a:ea typeface="Courier New"/>
              <a:cs typeface="Courier New"/>
              <a:sym typeface="Courier New"/>
            </a:endParaRPr>
          </a:p>
        </p:txBody>
      </p:sp>
      <p:grpSp>
        <p:nvGrpSpPr>
          <p:cNvPr id="1182" name="Google Shape;1182;p134"/>
          <p:cNvGrpSpPr/>
          <p:nvPr/>
        </p:nvGrpSpPr>
        <p:grpSpPr>
          <a:xfrm>
            <a:off x="4464125" y="3154700"/>
            <a:ext cx="3923675" cy="781200"/>
            <a:chOff x="4464125" y="3154700"/>
            <a:chExt cx="3923675" cy="781200"/>
          </a:xfrm>
        </p:grpSpPr>
        <p:cxnSp>
          <p:nvCxnSpPr>
            <p:cNvPr id="1183" name="Google Shape;1183;p134"/>
            <p:cNvCxnSpPr>
              <a:stCxn id="1184" idx="1"/>
              <a:endCxn id="1185" idx="3"/>
            </p:cNvCxnSpPr>
            <p:nvPr/>
          </p:nvCxnSpPr>
          <p:spPr>
            <a:xfrm flipH="1">
              <a:off x="5834800" y="3526700"/>
              <a:ext cx="310800" cy="18600"/>
            </a:xfrm>
            <a:prstGeom prst="straightConnector1">
              <a:avLst/>
            </a:prstGeom>
            <a:noFill/>
            <a:ln cap="flat" cmpd="sng" w="28575">
              <a:solidFill>
                <a:srgbClr val="000000"/>
              </a:solidFill>
              <a:prstDash val="solid"/>
              <a:round/>
              <a:headEnd len="med" w="med" type="none"/>
              <a:tailEnd len="med" w="med" type="none"/>
            </a:ln>
          </p:spPr>
        </p:cxnSp>
        <p:sp>
          <p:nvSpPr>
            <p:cNvPr id="1184" name="Google Shape;1184;p134"/>
            <p:cNvSpPr/>
            <p:nvPr/>
          </p:nvSpPr>
          <p:spPr>
            <a:xfrm>
              <a:off x="6145600" y="3296000"/>
              <a:ext cx="2242200" cy="4614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34"/>
            <p:cNvSpPr txBox="1"/>
            <p:nvPr/>
          </p:nvSpPr>
          <p:spPr>
            <a:xfrm>
              <a:off x="4464125" y="3154700"/>
              <a:ext cx="1370700" cy="7812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Doesn’t override ENTRYPOINT</a:t>
              </a:r>
              <a:endParaRPr b="1"/>
            </a:p>
          </p:txBody>
        </p:sp>
      </p:grpSp>
      <p:grpSp>
        <p:nvGrpSpPr>
          <p:cNvPr id="1186" name="Google Shape;1186;p134"/>
          <p:cNvGrpSpPr/>
          <p:nvPr/>
        </p:nvGrpSpPr>
        <p:grpSpPr>
          <a:xfrm>
            <a:off x="4419475" y="999725"/>
            <a:ext cx="4025225" cy="1701125"/>
            <a:chOff x="4419475" y="999725"/>
            <a:chExt cx="4025225" cy="1701125"/>
          </a:xfrm>
        </p:grpSpPr>
        <p:cxnSp>
          <p:nvCxnSpPr>
            <p:cNvPr id="1187" name="Google Shape;1187;p134"/>
            <p:cNvCxnSpPr>
              <a:stCxn id="1188" idx="3"/>
              <a:endCxn id="1189" idx="1"/>
            </p:cNvCxnSpPr>
            <p:nvPr/>
          </p:nvCxnSpPr>
          <p:spPr>
            <a:xfrm>
              <a:off x="5833375" y="1314275"/>
              <a:ext cx="364800" cy="1036200"/>
            </a:xfrm>
            <a:prstGeom prst="straightConnector1">
              <a:avLst/>
            </a:prstGeom>
            <a:noFill/>
            <a:ln cap="flat" cmpd="sng" w="28575">
              <a:solidFill>
                <a:srgbClr val="000000"/>
              </a:solidFill>
              <a:prstDash val="solid"/>
              <a:round/>
              <a:headEnd len="med" w="med" type="none"/>
              <a:tailEnd len="med" w="med" type="none"/>
            </a:ln>
          </p:spPr>
        </p:cxnSp>
        <p:sp>
          <p:nvSpPr>
            <p:cNvPr id="1189" name="Google Shape;1189;p134"/>
            <p:cNvSpPr/>
            <p:nvPr/>
          </p:nvSpPr>
          <p:spPr>
            <a:xfrm>
              <a:off x="6198300" y="2000050"/>
              <a:ext cx="2246400" cy="7008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34"/>
            <p:cNvSpPr txBox="1"/>
            <p:nvPr/>
          </p:nvSpPr>
          <p:spPr>
            <a:xfrm>
              <a:off x="4419475" y="999725"/>
              <a:ext cx="1413900" cy="6291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Overrides ENTRYPOINT</a:t>
              </a:r>
              <a:endParaRPr b="1"/>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35"/>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Add best-practice Resource Requests and Limits</a:t>
            </a:r>
            <a:endParaRPr/>
          </a:p>
        </p:txBody>
      </p:sp>
      <p:sp>
        <p:nvSpPr>
          <p:cNvPr id="1195" name="Google Shape;1195;p135"/>
          <p:cNvSpPr txBox="1"/>
          <p:nvPr>
            <p:ph idx="1" type="body"/>
          </p:nvPr>
        </p:nvSpPr>
        <p:spPr>
          <a:xfrm>
            <a:off x="311700" y="1152475"/>
            <a:ext cx="5386800" cy="36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000"/>
              <a:t>In order to restict the amount of resources a workload may consume from the host, it’s a best-practice pattern to set </a:t>
            </a:r>
            <a:r>
              <a:rPr b="1" lang="sv" sz="2000"/>
              <a:t>resource requests and limits</a:t>
            </a:r>
            <a:r>
              <a:rPr lang="sv"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sv" sz="2000"/>
              <a:t>This to avoid the “noisy neighbour” issue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sv" sz="2000"/>
              <a:t>When setting the requests equal to the limits the workload is put in the </a:t>
            </a:r>
            <a:r>
              <a:rPr b="1" lang="sv" sz="2000"/>
              <a:t>Guaranteed</a:t>
            </a:r>
            <a:r>
              <a:rPr lang="sv" sz="2000"/>
              <a:t> class</a:t>
            </a:r>
            <a:endParaRPr sz="2000"/>
          </a:p>
        </p:txBody>
      </p:sp>
      <p:sp>
        <p:nvSpPr>
          <p:cNvPr id="1196" name="Google Shape;1196;p135"/>
          <p:cNvSpPr txBox="1"/>
          <p:nvPr/>
        </p:nvSpPr>
        <p:spPr>
          <a:xfrm>
            <a:off x="5626750" y="1486350"/>
            <a:ext cx="3530400" cy="284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200">
                <a:solidFill>
                  <a:srgbClr val="569CD6"/>
                </a:solidFill>
                <a:latin typeface="Courier New"/>
                <a:ea typeface="Courier New"/>
                <a:cs typeface="Courier New"/>
                <a:sym typeface="Courier New"/>
              </a:rPr>
              <a:t>spec</a:t>
            </a:r>
            <a:r>
              <a:rPr lang="sv"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200">
                <a:solidFill>
                  <a:srgbClr val="D4D4D4"/>
                </a:solidFill>
                <a:latin typeface="Courier New"/>
                <a:ea typeface="Courier New"/>
                <a:cs typeface="Courier New"/>
                <a:sym typeface="Courier New"/>
              </a:rPr>
              <a:t> </a:t>
            </a:r>
            <a:r>
              <a:rPr lang="sv" sz="1200">
                <a:solidFill>
                  <a:srgbClr val="569CD6"/>
                </a:solidFill>
                <a:latin typeface="Courier New"/>
                <a:ea typeface="Courier New"/>
                <a:cs typeface="Courier New"/>
                <a:sym typeface="Courier New"/>
              </a:rPr>
              <a:t>containers</a:t>
            </a:r>
            <a:r>
              <a:rPr lang="sv"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200">
                <a:solidFill>
                  <a:srgbClr val="D4D4D4"/>
                </a:solidFill>
                <a:latin typeface="Courier New"/>
                <a:ea typeface="Courier New"/>
                <a:cs typeface="Courier New"/>
                <a:sym typeface="Courier New"/>
              </a:rPr>
              <a:t> - </a:t>
            </a:r>
            <a:r>
              <a:rPr lang="sv" sz="1200">
                <a:solidFill>
                  <a:srgbClr val="569CD6"/>
                </a:solidFill>
                <a:latin typeface="Courier New"/>
                <a:ea typeface="Courier New"/>
                <a:cs typeface="Courier New"/>
                <a:sym typeface="Courier New"/>
              </a:rPr>
              <a:t>image</a:t>
            </a:r>
            <a:r>
              <a:rPr lang="sv" sz="1200">
                <a:solidFill>
                  <a:srgbClr val="D4D4D4"/>
                </a:solidFill>
                <a:latin typeface="Courier New"/>
                <a:ea typeface="Courier New"/>
                <a:cs typeface="Courier New"/>
                <a:sym typeface="Courier New"/>
              </a:rPr>
              <a:t>: </a:t>
            </a:r>
            <a:r>
              <a:rPr lang="sv" sz="1200">
                <a:solidFill>
                  <a:srgbClr val="CE9178"/>
                </a:solidFill>
                <a:latin typeface="Courier New"/>
                <a:ea typeface="Courier New"/>
                <a:cs typeface="Courier New"/>
                <a:sym typeface="Courier New"/>
              </a:rPr>
              <a:t>stefanprodan/</a:t>
            </a:r>
            <a:r>
              <a:rPr lang="sv" sz="1200">
                <a:solidFill>
                  <a:srgbClr val="CE9178"/>
                </a:solidFill>
                <a:latin typeface="Courier New"/>
                <a:ea typeface="Courier New"/>
                <a:cs typeface="Courier New"/>
                <a:sym typeface="Courier New"/>
              </a:rPr>
              <a:t>podinfo:3.1.2</a:t>
            </a:r>
            <a:endParaRPr sz="120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200">
                <a:solidFill>
                  <a:srgbClr val="D4D4D4"/>
                </a:solidFill>
                <a:latin typeface="Courier New"/>
                <a:ea typeface="Courier New"/>
                <a:cs typeface="Courier New"/>
                <a:sym typeface="Courier New"/>
              </a:rPr>
              <a:t>   </a:t>
            </a:r>
            <a:r>
              <a:rPr lang="sv" sz="1200">
                <a:solidFill>
                  <a:srgbClr val="569CD6"/>
                </a:solidFill>
                <a:latin typeface="Courier New"/>
                <a:ea typeface="Courier New"/>
                <a:cs typeface="Courier New"/>
                <a:sym typeface="Courier New"/>
              </a:rPr>
              <a:t>name</a:t>
            </a:r>
            <a:r>
              <a:rPr lang="sv" sz="1200">
                <a:solidFill>
                  <a:srgbClr val="D4D4D4"/>
                </a:solidFill>
                <a:latin typeface="Courier New"/>
                <a:ea typeface="Courier New"/>
                <a:cs typeface="Courier New"/>
                <a:sym typeface="Courier New"/>
              </a:rPr>
              <a:t>: </a:t>
            </a:r>
            <a:r>
              <a:rPr lang="sv" sz="1200">
                <a:solidFill>
                  <a:srgbClr val="CE9178"/>
                </a:solidFill>
                <a:latin typeface="Courier New"/>
                <a:ea typeface="Courier New"/>
                <a:cs typeface="Courier New"/>
                <a:sym typeface="Courier New"/>
              </a:rPr>
              <a:t>podinfo</a:t>
            </a:r>
            <a:endParaRPr sz="120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200">
                <a:solidFill>
                  <a:srgbClr val="D4D4D4"/>
                </a:solidFill>
                <a:latin typeface="Courier New"/>
                <a:ea typeface="Courier New"/>
                <a:cs typeface="Courier New"/>
                <a:sym typeface="Courier New"/>
              </a:rPr>
              <a:t>   </a:t>
            </a:r>
            <a:r>
              <a:rPr b="1" lang="sv" sz="1200">
                <a:solidFill>
                  <a:srgbClr val="569CD6"/>
                </a:solidFill>
                <a:latin typeface="Courier New"/>
                <a:ea typeface="Courier New"/>
                <a:cs typeface="Courier New"/>
                <a:sym typeface="Courier New"/>
              </a:rPr>
              <a:t>resources</a:t>
            </a:r>
            <a:r>
              <a:rPr b="1" lang="sv" sz="1200">
                <a:solidFill>
                  <a:srgbClr val="D4D4D4"/>
                </a:solidFill>
                <a:latin typeface="Courier New"/>
                <a:ea typeface="Courier New"/>
                <a:cs typeface="Courier New"/>
                <a:sym typeface="Courier New"/>
              </a:rPr>
              <a:t>:</a:t>
            </a:r>
            <a:endParaRPr b="1"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200">
                <a:solidFill>
                  <a:srgbClr val="D4D4D4"/>
                </a:solidFill>
                <a:latin typeface="Courier New"/>
                <a:ea typeface="Courier New"/>
                <a:cs typeface="Courier New"/>
                <a:sym typeface="Courier New"/>
              </a:rPr>
              <a:t>     </a:t>
            </a:r>
            <a:r>
              <a:rPr b="1" lang="sv" sz="1200">
                <a:solidFill>
                  <a:srgbClr val="569CD6"/>
                </a:solidFill>
                <a:latin typeface="Courier New"/>
                <a:ea typeface="Courier New"/>
                <a:cs typeface="Courier New"/>
                <a:sym typeface="Courier New"/>
              </a:rPr>
              <a:t>requests</a:t>
            </a:r>
            <a:r>
              <a:rPr b="1" lang="sv" sz="1200">
                <a:solidFill>
                  <a:srgbClr val="D4D4D4"/>
                </a:solidFill>
                <a:latin typeface="Courier New"/>
                <a:ea typeface="Courier New"/>
                <a:cs typeface="Courier New"/>
                <a:sym typeface="Courier New"/>
              </a:rPr>
              <a:t>:</a:t>
            </a:r>
            <a:endParaRPr b="1"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200">
                <a:solidFill>
                  <a:srgbClr val="D4D4D4"/>
                </a:solidFill>
                <a:latin typeface="Courier New"/>
                <a:ea typeface="Courier New"/>
                <a:cs typeface="Courier New"/>
                <a:sym typeface="Courier New"/>
              </a:rPr>
              <a:t>       </a:t>
            </a:r>
            <a:r>
              <a:rPr b="1" lang="sv" sz="1200">
                <a:solidFill>
                  <a:srgbClr val="569CD6"/>
                </a:solidFill>
                <a:latin typeface="Courier New"/>
                <a:ea typeface="Courier New"/>
                <a:cs typeface="Courier New"/>
                <a:sym typeface="Courier New"/>
              </a:rPr>
              <a:t>memory</a:t>
            </a:r>
            <a:r>
              <a:rPr b="1" lang="sv" sz="1200">
                <a:solidFill>
                  <a:srgbClr val="D4D4D4"/>
                </a:solidFill>
                <a:latin typeface="Courier New"/>
                <a:ea typeface="Courier New"/>
                <a:cs typeface="Courier New"/>
                <a:sym typeface="Courier New"/>
              </a:rPr>
              <a:t>: </a:t>
            </a:r>
            <a:r>
              <a:rPr b="1" lang="sv" sz="1200">
                <a:solidFill>
                  <a:srgbClr val="CE9178"/>
                </a:solidFill>
                <a:latin typeface="Courier New"/>
                <a:ea typeface="Courier New"/>
                <a:cs typeface="Courier New"/>
                <a:sym typeface="Courier New"/>
              </a:rPr>
              <a:t>"32Mi"</a:t>
            </a:r>
            <a:endParaRPr b="1" sz="120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200">
                <a:solidFill>
                  <a:srgbClr val="D4D4D4"/>
                </a:solidFill>
                <a:latin typeface="Courier New"/>
                <a:ea typeface="Courier New"/>
                <a:cs typeface="Courier New"/>
                <a:sym typeface="Courier New"/>
              </a:rPr>
              <a:t>       </a:t>
            </a:r>
            <a:r>
              <a:rPr b="1" lang="sv" sz="1200">
                <a:solidFill>
                  <a:srgbClr val="569CD6"/>
                </a:solidFill>
                <a:latin typeface="Courier New"/>
                <a:ea typeface="Courier New"/>
                <a:cs typeface="Courier New"/>
                <a:sym typeface="Courier New"/>
              </a:rPr>
              <a:t>cpu</a:t>
            </a:r>
            <a:r>
              <a:rPr b="1" lang="sv" sz="1200">
                <a:solidFill>
                  <a:srgbClr val="D4D4D4"/>
                </a:solidFill>
                <a:latin typeface="Courier New"/>
                <a:ea typeface="Courier New"/>
                <a:cs typeface="Courier New"/>
                <a:sym typeface="Courier New"/>
              </a:rPr>
              <a:t>: </a:t>
            </a:r>
            <a:r>
              <a:rPr b="1" lang="sv" sz="1200">
                <a:solidFill>
                  <a:srgbClr val="CE9178"/>
                </a:solidFill>
                <a:latin typeface="Courier New"/>
                <a:ea typeface="Courier New"/>
                <a:cs typeface="Courier New"/>
                <a:sym typeface="Courier New"/>
              </a:rPr>
              <a:t>"10m"</a:t>
            </a:r>
            <a:endParaRPr b="1" sz="120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200">
                <a:solidFill>
                  <a:srgbClr val="CE9178"/>
                </a:solidFill>
                <a:latin typeface="Courier New"/>
                <a:ea typeface="Courier New"/>
                <a:cs typeface="Courier New"/>
                <a:sym typeface="Courier New"/>
              </a:rPr>
              <a:t>     </a:t>
            </a:r>
            <a:r>
              <a:rPr b="1" lang="sv" sz="1200">
                <a:solidFill>
                  <a:srgbClr val="569CD6"/>
                </a:solidFill>
                <a:latin typeface="Courier New"/>
                <a:ea typeface="Courier New"/>
                <a:cs typeface="Courier New"/>
                <a:sym typeface="Courier New"/>
              </a:rPr>
              <a:t>limits</a:t>
            </a:r>
            <a:r>
              <a:rPr b="1" lang="sv" sz="1200">
                <a:solidFill>
                  <a:srgbClr val="D4D4D4"/>
                </a:solidFill>
                <a:latin typeface="Courier New"/>
                <a:ea typeface="Courier New"/>
                <a:cs typeface="Courier New"/>
                <a:sym typeface="Courier New"/>
              </a:rPr>
              <a:t>:</a:t>
            </a:r>
            <a:endParaRPr b="1"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200">
                <a:solidFill>
                  <a:srgbClr val="D4D4D4"/>
                </a:solidFill>
                <a:latin typeface="Courier New"/>
                <a:ea typeface="Courier New"/>
                <a:cs typeface="Courier New"/>
                <a:sym typeface="Courier New"/>
              </a:rPr>
              <a:t>       </a:t>
            </a:r>
            <a:r>
              <a:rPr b="1" lang="sv" sz="1200">
                <a:solidFill>
                  <a:srgbClr val="569CD6"/>
                </a:solidFill>
                <a:latin typeface="Courier New"/>
                <a:ea typeface="Courier New"/>
                <a:cs typeface="Courier New"/>
                <a:sym typeface="Courier New"/>
              </a:rPr>
              <a:t>memory</a:t>
            </a:r>
            <a:r>
              <a:rPr b="1" lang="sv" sz="1200">
                <a:solidFill>
                  <a:srgbClr val="D4D4D4"/>
                </a:solidFill>
                <a:latin typeface="Courier New"/>
                <a:ea typeface="Courier New"/>
                <a:cs typeface="Courier New"/>
                <a:sym typeface="Courier New"/>
              </a:rPr>
              <a:t>: </a:t>
            </a:r>
            <a:r>
              <a:rPr b="1" lang="sv" sz="1200">
                <a:solidFill>
                  <a:srgbClr val="CE9178"/>
                </a:solidFill>
                <a:latin typeface="Courier New"/>
                <a:ea typeface="Courier New"/>
                <a:cs typeface="Courier New"/>
                <a:sym typeface="Courier New"/>
              </a:rPr>
              <a:t>"32Mi"</a:t>
            </a:r>
            <a:endParaRPr b="1" sz="120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200">
                <a:solidFill>
                  <a:srgbClr val="D4D4D4"/>
                </a:solidFill>
                <a:latin typeface="Courier New"/>
                <a:ea typeface="Courier New"/>
                <a:cs typeface="Courier New"/>
                <a:sym typeface="Courier New"/>
              </a:rPr>
              <a:t>       </a:t>
            </a:r>
            <a:r>
              <a:rPr b="1" lang="sv" sz="1200">
                <a:solidFill>
                  <a:srgbClr val="569CD6"/>
                </a:solidFill>
                <a:latin typeface="Courier New"/>
                <a:ea typeface="Courier New"/>
                <a:cs typeface="Courier New"/>
                <a:sym typeface="Courier New"/>
              </a:rPr>
              <a:t>cpu</a:t>
            </a:r>
            <a:r>
              <a:rPr b="1" lang="sv" sz="1200">
                <a:solidFill>
                  <a:srgbClr val="D4D4D4"/>
                </a:solidFill>
                <a:latin typeface="Courier New"/>
                <a:ea typeface="Courier New"/>
                <a:cs typeface="Courier New"/>
                <a:sym typeface="Courier New"/>
              </a:rPr>
              <a:t>: </a:t>
            </a:r>
            <a:r>
              <a:rPr b="1" lang="sv" sz="1200">
                <a:solidFill>
                  <a:srgbClr val="CE9178"/>
                </a:solidFill>
                <a:latin typeface="Courier New"/>
                <a:ea typeface="Courier New"/>
                <a:cs typeface="Courier New"/>
                <a:sym typeface="Courier New"/>
              </a:rPr>
              <a:t>"10m"</a:t>
            </a:r>
            <a:endParaRPr b="1" sz="1200">
              <a:solidFill>
                <a:srgbClr val="CE9178"/>
              </a:solidFill>
              <a:latin typeface="Courier New"/>
              <a:ea typeface="Courier New"/>
              <a:cs typeface="Courier New"/>
              <a:sym typeface="Courier New"/>
            </a:endParaRPr>
          </a:p>
        </p:txBody>
      </p:sp>
      <p:grpSp>
        <p:nvGrpSpPr>
          <p:cNvPr id="1197" name="Google Shape;1197;p135"/>
          <p:cNvGrpSpPr/>
          <p:nvPr/>
        </p:nvGrpSpPr>
        <p:grpSpPr>
          <a:xfrm>
            <a:off x="6907200" y="4514400"/>
            <a:ext cx="2236800" cy="629100"/>
            <a:chOff x="-3353700" y="1303175"/>
            <a:chExt cx="2236800" cy="629100"/>
          </a:xfrm>
        </p:grpSpPr>
        <p:sp>
          <p:nvSpPr>
            <p:cNvPr id="1198" name="Google Shape;1198;p135"/>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99" name="Google Shape;1199;p135"/>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1200" name="Google Shape;1200;p135"/>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0"/>
                                        <p:tgtEl>
                                          <p:spTgt spid="1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6"/>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Store your configuration in a ConfigMap</a:t>
            </a:r>
            <a:endParaRPr/>
          </a:p>
        </p:txBody>
      </p:sp>
      <p:sp>
        <p:nvSpPr>
          <p:cNvPr id="1206" name="Google Shape;1206;p136"/>
          <p:cNvSpPr txBox="1"/>
          <p:nvPr>
            <p:ph idx="1" type="body"/>
          </p:nvPr>
        </p:nvSpPr>
        <p:spPr>
          <a:xfrm>
            <a:off x="311700" y="1152475"/>
            <a:ext cx="485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With a ConfigMap you can let environment-specific data be injected at runtime either as files on disk or as environment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207" name="Google Shape;1207;p136"/>
          <p:cNvGrpSpPr/>
          <p:nvPr/>
        </p:nvGrpSpPr>
        <p:grpSpPr>
          <a:xfrm>
            <a:off x="6907200" y="4514400"/>
            <a:ext cx="2236800" cy="629100"/>
            <a:chOff x="-3353700" y="1303175"/>
            <a:chExt cx="2236800" cy="629100"/>
          </a:xfrm>
        </p:grpSpPr>
        <p:sp>
          <p:nvSpPr>
            <p:cNvPr id="1208" name="Google Shape;1208;p136"/>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09" name="Google Shape;1209;p136"/>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1210" name="Google Shape;1210;p136"/>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
        <p:nvSpPr>
          <p:cNvPr id="1211" name="Google Shape;1211;p136"/>
          <p:cNvSpPr txBox="1"/>
          <p:nvPr/>
        </p:nvSpPr>
        <p:spPr>
          <a:xfrm>
            <a:off x="6426300" y="1365600"/>
            <a:ext cx="2627100" cy="2412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apiVersion</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v1</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kind</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ConfigMap</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metadata</a:t>
            </a:r>
            <a:r>
              <a:rPr lang="sv" sz="1050">
                <a:solidFill>
                  <a:srgbClr val="D4D4D4"/>
                </a:solidFill>
                <a:latin typeface="Courier New"/>
                <a:ea typeface="Courier New"/>
                <a:cs typeface="Courier New"/>
                <a:sym typeface="Courier New"/>
              </a:rPr>
              <a:t>:</a:t>
            </a:r>
            <a:endParaRPr sz="10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namespace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demo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data</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IS_KUBERNETES_FINLAND</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"true"</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my-config-file.json</a:t>
            </a:r>
            <a:r>
              <a:rPr lang="sv" sz="1050">
                <a:solidFill>
                  <a:srgbClr val="D4D4D4"/>
                </a:solidFill>
                <a:latin typeface="Courier New"/>
                <a:ea typeface="Courier New"/>
                <a:cs typeface="Courier New"/>
                <a:sym typeface="Courier New"/>
              </a:rPr>
              <a:t>: </a:t>
            </a:r>
            <a:r>
              <a:rPr lang="sv" sz="1050">
                <a:solidFill>
                  <a:srgbClr val="C586C0"/>
                </a:solidFill>
                <a:latin typeface="Courier New"/>
                <a:ea typeface="Courier New"/>
                <a:cs typeface="Courier New"/>
                <a:sym typeface="Courier New"/>
              </a:rPr>
              <a:t>|</a:t>
            </a:r>
            <a:endParaRPr sz="1050">
              <a:solidFill>
                <a:srgbClr val="C586C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 </a:t>
            </a:r>
            <a:r>
              <a:rPr lang="sv" sz="1050">
                <a:solidFill>
                  <a:srgbClr val="CE9178"/>
                </a:solidFill>
                <a:latin typeface="Courier New"/>
                <a:ea typeface="Courier New"/>
                <a:cs typeface="Courier New"/>
                <a:sym typeface="Courier New"/>
              </a:rPr>
              <a:t>"amazing"</a:t>
            </a: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true</a:t>
            </a:r>
            <a:r>
              <a:rPr lang="sv"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p:txBody>
      </p:sp>
      <p:sp>
        <p:nvSpPr>
          <p:cNvPr id="1212" name="Google Shape;1212;p136"/>
          <p:cNvSpPr txBox="1"/>
          <p:nvPr>
            <p:ph idx="1" type="body"/>
          </p:nvPr>
        </p:nvSpPr>
        <p:spPr>
          <a:xfrm>
            <a:off x="235500" y="3489300"/>
            <a:ext cx="6168600" cy="18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sv" sz="1700"/>
              <a:t>$ echo '{ </a:t>
            </a:r>
            <a:r>
              <a:rPr b="1" lang="sv" sz="1700">
                <a:solidFill>
                  <a:schemeClr val="dk1"/>
                </a:solidFill>
                <a:highlight>
                  <a:srgbClr val="FFFFFF"/>
                </a:highlight>
              </a:rPr>
              <a:t>"</a:t>
            </a:r>
            <a:r>
              <a:rPr b="1" lang="sv" sz="1700"/>
              <a:t>amazing</a:t>
            </a:r>
            <a:r>
              <a:rPr b="1" lang="sv" sz="1700">
                <a:solidFill>
                  <a:schemeClr val="dk1"/>
                </a:solidFill>
                <a:highlight>
                  <a:srgbClr val="FFFFFF"/>
                </a:highlight>
              </a:rPr>
              <a:t>"</a:t>
            </a:r>
            <a:r>
              <a:rPr b="1" lang="sv" sz="1700"/>
              <a:t>: true }' &gt; /tmp/my-config-file.json</a:t>
            </a:r>
            <a:endParaRPr b="1" sz="1700"/>
          </a:p>
          <a:p>
            <a:pPr indent="0" lvl="0" marL="0" rtl="0" algn="l">
              <a:spcBef>
                <a:spcPts val="0"/>
              </a:spcBef>
              <a:spcAft>
                <a:spcPts val="0"/>
              </a:spcAft>
              <a:buNone/>
            </a:pPr>
            <a:r>
              <a:rPr b="1" lang="sv" sz="1700"/>
              <a:t>$ kube-yaml configmap podinfo \</a:t>
            </a:r>
            <a:endParaRPr b="1" sz="1700"/>
          </a:p>
          <a:p>
            <a:pPr indent="0" lvl="0" marL="0" rtl="0" algn="l">
              <a:spcBef>
                <a:spcPts val="0"/>
              </a:spcBef>
              <a:spcAft>
                <a:spcPts val="0"/>
              </a:spcAft>
              <a:buNone/>
            </a:pPr>
            <a:r>
              <a:rPr b="1" lang="sv" sz="1700"/>
              <a:t>     --from-literal IS_KUBERNETES_FINLAND=true \</a:t>
            </a:r>
            <a:endParaRPr b="1" sz="1700"/>
          </a:p>
          <a:p>
            <a:pPr indent="0" lvl="0" marL="0" rtl="0" algn="l">
              <a:spcBef>
                <a:spcPts val="0"/>
              </a:spcBef>
              <a:spcAft>
                <a:spcPts val="0"/>
              </a:spcAft>
              <a:buNone/>
            </a:pPr>
            <a:r>
              <a:rPr b="1" lang="sv" sz="1700"/>
              <a:t>     --from-file /tmp/my-config-file.json</a:t>
            </a:r>
            <a:endParaRPr b="1" sz="17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37"/>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Mount a ConfigMap in a Pod</a:t>
            </a:r>
            <a:endParaRPr/>
          </a:p>
        </p:txBody>
      </p:sp>
      <p:sp>
        <p:nvSpPr>
          <p:cNvPr id="1218" name="Google Shape;1218;p137"/>
          <p:cNvSpPr txBox="1"/>
          <p:nvPr>
            <p:ph idx="1" type="body"/>
          </p:nvPr>
        </p:nvSpPr>
        <p:spPr>
          <a:xfrm>
            <a:off x="311700" y="1152475"/>
            <a:ext cx="446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You can either expose the contents of a ConfigMap via environment variables in the workload, or by projecting the contents as files on disk.</a:t>
            </a:r>
            <a:endParaRPr/>
          </a:p>
        </p:txBody>
      </p:sp>
      <p:grpSp>
        <p:nvGrpSpPr>
          <p:cNvPr id="1219" name="Google Shape;1219;p137"/>
          <p:cNvGrpSpPr/>
          <p:nvPr/>
        </p:nvGrpSpPr>
        <p:grpSpPr>
          <a:xfrm>
            <a:off x="6907200" y="4514400"/>
            <a:ext cx="2236800" cy="629100"/>
            <a:chOff x="-3353700" y="1303175"/>
            <a:chExt cx="2236800" cy="629100"/>
          </a:xfrm>
        </p:grpSpPr>
        <p:sp>
          <p:nvSpPr>
            <p:cNvPr id="1220" name="Google Shape;1220;p137"/>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21" name="Google Shape;1221;p137"/>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1222" name="Google Shape;1222;p137"/>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
        <p:nvSpPr>
          <p:cNvPr id="1223" name="Google Shape;1223;p137"/>
          <p:cNvSpPr txBox="1"/>
          <p:nvPr/>
        </p:nvSpPr>
        <p:spPr>
          <a:xfrm>
            <a:off x="5838300" y="587300"/>
            <a:ext cx="3305700" cy="372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containers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image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stefanprodan/</a:t>
            </a:r>
            <a:r>
              <a:rPr lang="sv" sz="1050">
                <a:solidFill>
                  <a:srgbClr val="CE9178"/>
                </a:solidFill>
                <a:latin typeface="Courier New"/>
                <a:ea typeface="Courier New"/>
                <a:cs typeface="Courier New"/>
                <a:sym typeface="Courier New"/>
              </a:rPr>
              <a:t>podinfo:3.1.2</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env</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IS_KUBERNETES_FINLAND</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valueFrom</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configMapKeyRef</a:t>
            </a:r>
            <a:r>
              <a:rPr b="1" lang="sv" sz="1050">
                <a:solidFill>
                  <a:srgbClr val="D4D4D4"/>
                </a:solidFill>
                <a:latin typeface="Courier New"/>
                <a:ea typeface="Courier New"/>
                <a:cs typeface="Courier New"/>
                <a:sym typeface="Courier New"/>
              </a:rPr>
              <a:t>:</a:t>
            </a:r>
            <a:endParaRPr b="1"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a:t>
            </a:r>
            <a:endParaRPr b="1"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key</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IS_KUBERNETES_FINLAND</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volumeMounts</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configmap-projection</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mountPath</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/configmap</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569CD6"/>
                </a:solidFill>
                <a:latin typeface="Courier New"/>
                <a:ea typeface="Courier New"/>
                <a:cs typeface="Courier New"/>
                <a:sym typeface="Courier New"/>
              </a:rPr>
              <a:t>volumes</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configmap-projection</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configMap</a:t>
            </a:r>
            <a:r>
              <a:rPr b="1" lang="sv" sz="1050">
                <a:solidFill>
                  <a:srgbClr val="D4D4D4"/>
                </a:solidFill>
                <a:latin typeface="Courier New"/>
                <a:ea typeface="Courier New"/>
                <a:cs typeface="Courier New"/>
                <a:sym typeface="Courier New"/>
              </a:rPr>
              <a:t>:</a:t>
            </a:r>
            <a:endParaRPr b="1"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E9178"/>
              </a:solidFill>
              <a:latin typeface="Courier New"/>
              <a:ea typeface="Courier New"/>
              <a:cs typeface="Courier New"/>
              <a:sym typeface="Courier New"/>
            </a:endParaRPr>
          </a:p>
        </p:txBody>
      </p:sp>
      <p:grpSp>
        <p:nvGrpSpPr>
          <p:cNvPr id="1224" name="Google Shape;1224;p137"/>
          <p:cNvGrpSpPr/>
          <p:nvPr/>
        </p:nvGrpSpPr>
        <p:grpSpPr>
          <a:xfrm>
            <a:off x="4529900" y="2629150"/>
            <a:ext cx="3858050" cy="1560900"/>
            <a:chOff x="4529900" y="2629150"/>
            <a:chExt cx="3858050" cy="1560900"/>
          </a:xfrm>
        </p:grpSpPr>
        <p:cxnSp>
          <p:nvCxnSpPr>
            <p:cNvPr id="1225" name="Google Shape;1225;p137"/>
            <p:cNvCxnSpPr>
              <a:stCxn id="1226" idx="1"/>
              <a:endCxn id="1227" idx="3"/>
            </p:cNvCxnSpPr>
            <p:nvPr/>
          </p:nvCxnSpPr>
          <p:spPr>
            <a:xfrm flipH="1">
              <a:off x="5604250" y="3409600"/>
              <a:ext cx="263100" cy="339900"/>
            </a:xfrm>
            <a:prstGeom prst="straightConnector1">
              <a:avLst/>
            </a:prstGeom>
            <a:noFill/>
            <a:ln cap="flat" cmpd="sng" w="28575">
              <a:solidFill>
                <a:srgbClr val="000000"/>
              </a:solidFill>
              <a:prstDash val="solid"/>
              <a:round/>
              <a:headEnd len="med" w="med" type="none"/>
              <a:tailEnd len="med" w="med" type="none"/>
            </a:ln>
          </p:spPr>
        </p:cxnSp>
        <p:sp>
          <p:nvSpPr>
            <p:cNvPr id="1226" name="Google Shape;1226;p137"/>
            <p:cNvSpPr/>
            <p:nvPr/>
          </p:nvSpPr>
          <p:spPr>
            <a:xfrm>
              <a:off x="5867350" y="2629150"/>
              <a:ext cx="2520600" cy="15609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37"/>
            <p:cNvSpPr txBox="1"/>
            <p:nvPr/>
          </p:nvSpPr>
          <p:spPr>
            <a:xfrm>
              <a:off x="4529900" y="3358800"/>
              <a:ext cx="1074300" cy="7812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Project contents to disk</a:t>
              </a:r>
              <a:endParaRPr b="1"/>
            </a:p>
          </p:txBody>
        </p:sp>
      </p:grpSp>
      <p:grpSp>
        <p:nvGrpSpPr>
          <p:cNvPr id="1228" name="Google Shape;1228;p137"/>
          <p:cNvGrpSpPr/>
          <p:nvPr/>
        </p:nvGrpSpPr>
        <p:grpSpPr>
          <a:xfrm>
            <a:off x="4575675" y="999725"/>
            <a:ext cx="4208325" cy="1629425"/>
            <a:chOff x="4575675" y="999725"/>
            <a:chExt cx="4208325" cy="1629425"/>
          </a:xfrm>
        </p:grpSpPr>
        <p:cxnSp>
          <p:nvCxnSpPr>
            <p:cNvPr id="1229" name="Google Shape;1229;p137"/>
            <p:cNvCxnSpPr>
              <a:stCxn id="1230" idx="3"/>
              <a:endCxn id="1231" idx="1"/>
            </p:cNvCxnSpPr>
            <p:nvPr/>
          </p:nvCxnSpPr>
          <p:spPr>
            <a:xfrm>
              <a:off x="5695875" y="1314275"/>
              <a:ext cx="502500" cy="757200"/>
            </a:xfrm>
            <a:prstGeom prst="straightConnector1">
              <a:avLst/>
            </a:prstGeom>
            <a:noFill/>
            <a:ln cap="flat" cmpd="sng" w="28575">
              <a:solidFill>
                <a:srgbClr val="000000"/>
              </a:solidFill>
              <a:prstDash val="solid"/>
              <a:round/>
              <a:headEnd len="med" w="med" type="none"/>
              <a:tailEnd len="med" w="med" type="none"/>
            </a:ln>
          </p:spPr>
        </p:cxnSp>
        <p:sp>
          <p:nvSpPr>
            <p:cNvPr id="1231" name="Google Shape;1231;p137"/>
            <p:cNvSpPr/>
            <p:nvPr/>
          </p:nvSpPr>
          <p:spPr>
            <a:xfrm>
              <a:off x="6198300" y="1514050"/>
              <a:ext cx="2585700" cy="11151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37"/>
            <p:cNvSpPr txBox="1"/>
            <p:nvPr/>
          </p:nvSpPr>
          <p:spPr>
            <a:xfrm>
              <a:off x="4575675" y="999725"/>
              <a:ext cx="1120200" cy="6291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Expose an env var</a:t>
              </a:r>
              <a:endParaRPr b="1"/>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38"/>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Store your secret values in a Secret</a:t>
            </a:r>
            <a:endParaRPr/>
          </a:p>
        </p:txBody>
      </p:sp>
      <p:sp>
        <p:nvSpPr>
          <p:cNvPr id="1237" name="Google Shape;1237;p138"/>
          <p:cNvSpPr txBox="1"/>
          <p:nvPr>
            <p:ph idx="1" type="body"/>
          </p:nvPr>
        </p:nvSpPr>
        <p:spPr>
          <a:xfrm>
            <a:off x="311700" y="1152475"/>
            <a:ext cx="6548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000"/>
              <a:t>A </a:t>
            </a:r>
            <a:r>
              <a:rPr b="1" lang="sv" sz="2000"/>
              <a:t>Secret</a:t>
            </a:r>
            <a:r>
              <a:rPr lang="sv" sz="2000"/>
              <a:t> is like a ConfigMap, but provides better security guarantees. Secrets can be encrypted at REST and in etcd, and won’t ever be written to disk (but stored in RAM).</a:t>
            </a:r>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sv" sz="2000"/>
              <a:t>$ kube-yaml secret generic \</a:t>
            </a:r>
            <a:endParaRPr b="1" sz="2000"/>
          </a:p>
          <a:p>
            <a:pPr indent="0" lvl="0" marL="0" rtl="0" algn="l">
              <a:spcBef>
                <a:spcPts val="0"/>
              </a:spcBef>
              <a:spcAft>
                <a:spcPts val="0"/>
              </a:spcAft>
              <a:buNone/>
            </a:pPr>
            <a:r>
              <a:rPr b="1" lang="sv" sz="2000"/>
              <a:t>        podinfo \</a:t>
            </a:r>
            <a:endParaRPr b="1" sz="2000"/>
          </a:p>
          <a:p>
            <a:pPr indent="0" lvl="0" marL="0" rtl="0" algn="l">
              <a:spcBef>
                <a:spcPts val="0"/>
              </a:spcBef>
              <a:spcAft>
                <a:spcPts val="0"/>
              </a:spcAft>
              <a:buNone/>
            </a:pPr>
            <a:r>
              <a:rPr b="1" lang="sv" sz="2000"/>
              <a:t>        --from-literal APP_PASSWORD=Passw0rd1</a:t>
            </a:r>
            <a:endParaRPr b="1" sz="2000"/>
          </a:p>
        </p:txBody>
      </p:sp>
      <p:sp>
        <p:nvSpPr>
          <p:cNvPr id="1238" name="Google Shape;1238;p138"/>
          <p:cNvSpPr txBox="1"/>
          <p:nvPr/>
        </p:nvSpPr>
        <p:spPr>
          <a:xfrm>
            <a:off x="6391200" y="2060950"/>
            <a:ext cx="2752800" cy="1755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apiVersion</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v1</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kind</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Secret</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metadata</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namespace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demo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data</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APP</a:t>
            </a:r>
            <a:r>
              <a:rPr lang="sv" sz="1050">
                <a:solidFill>
                  <a:srgbClr val="569CD6"/>
                </a:solidFill>
                <a:latin typeface="Courier New"/>
                <a:ea typeface="Courier New"/>
                <a:cs typeface="Courier New"/>
                <a:sym typeface="Courier New"/>
              </a:rPr>
              <a:t>_PASSWORD</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UGFzc3cwcmQx</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3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Mount a Secret in a Pod</a:t>
            </a:r>
            <a:endParaRPr/>
          </a:p>
        </p:txBody>
      </p:sp>
      <p:sp>
        <p:nvSpPr>
          <p:cNvPr id="1244" name="Google Shape;1244;p139"/>
          <p:cNvSpPr txBox="1"/>
          <p:nvPr>
            <p:ph idx="1" type="body"/>
          </p:nvPr>
        </p:nvSpPr>
        <p:spPr>
          <a:xfrm>
            <a:off x="311700" y="1152475"/>
            <a:ext cx="446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You may expose the contents of a Secret via both environment variables and the filesystem, </a:t>
            </a:r>
            <a:r>
              <a:rPr i="1" lang="sv"/>
              <a:t>but note that use of env vars is discouraged</a:t>
            </a:r>
            <a:r>
              <a:rPr lang="sv"/>
              <a:t>.</a:t>
            </a:r>
            <a:endParaRPr/>
          </a:p>
        </p:txBody>
      </p:sp>
      <p:grpSp>
        <p:nvGrpSpPr>
          <p:cNvPr id="1245" name="Google Shape;1245;p139"/>
          <p:cNvGrpSpPr/>
          <p:nvPr/>
        </p:nvGrpSpPr>
        <p:grpSpPr>
          <a:xfrm>
            <a:off x="6907200" y="4514400"/>
            <a:ext cx="2236800" cy="629100"/>
            <a:chOff x="-3353700" y="1303175"/>
            <a:chExt cx="2236800" cy="629100"/>
          </a:xfrm>
        </p:grpSpPr>
        <p:sp>
          <p:nvSpPr>
            <p:cNvPr id="1246" name="Google Shape;1246;p139"/>
            <p:cNvSpPr txBox="1"/>
            <p:nvPr/>
          </p:nvSpPr>
          <p:spPr>
            <a:xfrm>
              <a:off x="-3353700" y="1303175"/>
              <a:ext cx="2236800" cy="62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47" name="Google Shape;1247;p139"/>
            <p:cNvPicPr preferRelativeResize="0"/>
            <p:nvPr/>
          </p:nvPicPr>
          <p:blipFill>
            <a:blip r:embed="rId3">
              <a:alphaModFix/>
            </a:blip>
            <a:stretch>
              <a:fillRect/>
            </a:stretch>
          </p:blipFill>
          <p:spPr>
            <a:xfrm>
              <a:off x="-3249700" y="1471799"/>
              <a:ext cx="1465575" cy="316525"/>
            </a:xfrm>
            <a:prstGeom prst="rect">
              <a:avLst/>
            </a:prstGeom>
            <a:noFill/>
            <a:ln>
              <a:noFill/>
            </a:ln>
          </p:spPr>
        </p:pic>
        <p:sp>
          <p:nvSpPr>
            <p:cNvPr id="1248" name="Google Shape;1248;p139"/>
            <p:cNvSpPr txBox="1"/>
            <p:nvPr/>
          </p:nvSpPr>
          <p:spPr>
            <a:xfrm>
              <a:off x="-1820225" y="1420313"/>
              <a:ext cx="7032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550" u="sng">
                  <a:solidFill>
                    <a:schemeClr val="hlink"/>
                  </a:solidFill>
                  <a:hlinkClick r:id="rId4"/>
                </a:rPr>
                <a:t>docs</a:t>
              </a:r>
              <a:endParaRPr b="1" sz="1550"/>
            </a:p>
          </p:txBody>
        </p:sp>
      </p:grpSp>
      <p:sp>
        <p:nvSpPr>
          <p:cNvPr id="1249" name="Google Shape;1249;p139"/>
          <p:cNvSpPr txBox="1"/>
          <p:nvPr/>
        </p:nvSpPr>
        <p:spPr>
          <a:xfrm>
            <a:off x="5838300" y="587300"/>
            <a:ext cx="3305700" cy="372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containers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image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stefanprodan/</a:t>
            </a:r>
            <a:r>
              <a:rPr lang="sv" sz="1050">
                <a:solidFill>
                  <a:srgbClr val="CE9178"/>
                </a:solidFill>
                <a:latin typeface="Courier New"/>
                <a:ea typeface="Courier New"/>
                <a:cs typeface="Courier New"/>
                <a:sym typeface="Courier New"/>
              </a:rPr>
              <a:t>podinfo:3.1.2</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env</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APP_PASSWORD</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valueFrom</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secret</a:t>
            </a:r>
            <a:r>
              <a:rPr b="1" lang="sv" sz="1050">
                <a:solidFill>
                  <a:srgbClr val="569CD6"/>
                </a:solidFill>
                <a:latin typeface="Courier New"/>
                <a:ea typeface="Courier New"/>
                <a:cs typeface="Courier New"/>
                <a:sym typeface="Courier New"/>
              </a:rPr>
              <a:t>KeyRef</a:t>
            </a:r>
            <a:r>
              <a:rPr b="1" lang="sv" sz="1050">
                <a:solidFill>
                  <a:srgbClr val="D4D4D4"/>
                </a:solidFill>
                <a:latin typeface="Courier New"/>
                <a:ea typeface="Courier New"/>
                <a:cs typeface="Courier New"/>
                <a:sym typeface="Courier New"/>
              </a:rPr>
              <a:t>:</a:t>
            </a:r>
            <a:endParaRPr b="1"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a:t>
            </a:r>
            <a:endParaRPr b="1"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key</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APP_PASSWORD</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volumeMounts</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secret</a:t>
            </a:r>
            <a:r>
              <a:rPr b="1" lang="sv" sz="1050">
                <a:solidFill>
                  <a:srgbClr val="CE9178"/>
                </a:solidFill>
                <a:latin typeface="Courier New"/>
                <a:ea typeface="Courier New"/>
                <a:cs typeface="Courier New"/>
                <a:sym typeface="Courier New"/>
              </a:rPr>
              <a:t>-projection</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mountPath</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/secret</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569CD6"/>
                </a:solidFill>
                <a:latin typeface="Courier New"/>
                <a:ea typeface="Courier New"/>
                <a:cs typeface="Courier New"/>
                <a:sym typeface="Courier New"/>
              </a:rPr>
              <a:t>volumes</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secret</a:t>
            </a:r>
            <a:r>
              <a:rPr b="1" lang="sv" sz="1050">
                <a:solidFill>
                  <a:srgbClr val="CE9178"/>
                </a:solidFill>
                <a:latin typeface="Courier New"/>
                <a:ea typeface="Courier New"/>
                <a:cs typeface="Courier New"/>
                <a:sym typeface="Courier New"/>
              </a:rPr>
              <a:t>-projection</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secret</a:t>
            </a:r>
            <a:r>
              <a:rPr b="1" lang="sv" sz="1050">
                <a:solidFill>
                  <a:srgbClr val="D4D4D4"/>
                </a:solidFill>
                <a:latin typeface="Courier New"/>
                <a:ea typeface="Courier New"/>
                <a:cs typeface="Courier New"/>
                <a:sym typeface="Courier New"/>
              </a:rPr>
              <a:t>:</a:t>
            </a:r>
            <a:endParaRPr b="1"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secretName</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E9178"/>
              </a:solidFill>
              <a:latin typeface="Courier New"/>
              <a:ea typeface="Courier New"/>
              <a:cs typeface="Courier New"/>
              <a:sym typeface="Courier New"/>
            </a:endParaRPr>
          </a:p>
        </p:txBody>
      </p:sp>
      <p:grpSp>
        <p:nvGrpSpPr>
          <p:cNvPr id="1250" name="Google Shape;1250;p139"/>
          <p:cNvGrpSpPr/>
          <p:nvPr/>
        </p:nvGrpSpPr>
        <p:grpSpPr>
          <a:xfrm>
            <a:off x="4529900" y="2629150"/>
            <a:ext cx="3858050" cy="1560900"/>
            <a:chOff x="4529900" y="2629150"/>
            <a:chExt cx="3858050" cy="1560900"/>
          </a:xfrm>
        </p:grpSpPr>
        <p:cxnSp>
          <p:nvCxnSpPr>
            <p:cNvPr id="1251" name="Google Shape;1251;p139"/>
            <p:cNvCxnSpPr>
              <a:stCxn id="1252" idx="1"/>
              <a:endCxn id="1253" idx="3"/>
            </p:cNvCxnSpPr>
            <p:nvPr/>
          </p:nvCxnSpPr>
          <p:spPr>
            <a:xfrm flipH="1">
              <a:off x="5604250" y="3409600"/>
              <a:ext cx="263100" cy="339900"/>
            </a:xfrm>
            <a:prstGeom prst="straightConnector1">
              <a:avLst/>
            </a:prstGeom>
            <a:noFill/>
            <a:ln cap="flat" cmpd="sng" w="28575">
              <a:solidFill>
                <a:srgbClr val="000000"/>
              </a:solidFill>
              <a:prstDash val="solid"/>
              <a:round/>
              <a:headEnd len="med" w="med" type="none"/>
              <a:tailEnd len="med" w="med" type="none"/>
            </a:ln>
          </p:spPr>
        </p:cxnSp>
        <p:sp>
          <p:nvSpPr>
            <p:cNvPr id="1252" name="Google Shape;1252;p139"/>
            <p:cNvSpPr/>
            <p:nvPr/>
          </p:nvSpPr>
          <p:spPr>
            <a:xfrm>
              <a:off x="5867350" y="2629150"/>
              <a:ext cx="2520600" cy="15609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39"/>
            <p:cNvSpPr txBox="1"/>
            <p:nvPr/>
          </p:nvSpPr>
          <p:spPr>
            <a:xfrm>
              <a:off x="4529900" y="3358800"/>
              <a:ext cx="1074300" cy="7812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Project contents to disk</a:t>
              </a:r>
              <a:endParaRPr b="1"/>
            </a:p>
          </p:txBody>
        </p:sp>
      </p:grpSp>
      <p:grpSp>
        <p:nvGrpSpPr>
          <p:cNvPr id="1254" name="Google Shape;1254;p139"/>
          <p:cNvGrpSpPr/>
          <p:nvPr/>
        </p:nvGrpSpPr>
        <p:grpSpPr>
          <a:xfrm>
            <a:off x="4575675" y="999725"/>
            <a:ext cx="4208325" cy="1629425"/>
            <a:chOff x="4575675" y="999725"/>
            <a:chExt cx="4208325" cy="1629425"/>
          </a:xfrm>
        </p:grpSpPr>
        <p:cxnSp>
          <p:nvCxnSpPr>
            <p:cNvPr id="1255" name="Google Shape;1255;p139"/>
            <p:cNvCxnSpPr>
              <a:stCxn id="1256" idx="3"/>
              <a:endCxn id="1257" idx="1"/>
            </p:cNvCxnSpPr>
            <p:nvPr/>
          </p:nvCxnSpPr>
          <p:spPr>
            <a:xfrm>
              <a:off x="5695875" y="1314275"/>
              <a:ext cx="502500" cy="757200"/>
            </a:xfrm>
            <a:prstGeom prst="straightConnector1">
              <a:avLst/>
            </a:prstGeom>
            <a:noFill/>
            <a:ln cap="flat" cmpd="sng" w="28575">
              <a:solidFill>
                <a:srgbClr val="000000"/>
              </a:solidFill>
              <a:prstDash val="solid"/>
              <a:round/>
              <a:headEnd len="med" w="med" type="none"/>
              <a:tailEnd len="med" w="med" type="none"/>
            </a:ln>
          </p:spPr>
        </p:cxnSp>
        <p:sp>
          <p:nvSpPr>
            <p:cNvPr id="1257" name="Google Shape;1257;p139"/>
            <p:cNvSpPr/>
            <p:nvPr/>
          </p:nvSpPr>
          <p:spPr>
            <a:xfrm>
              <a:off x="6198300" y="1514050"/>
              <a:ext cx="2585700" cy="11151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39"/>
            <p:cNvSpPr txBox="1"/>
            <p:nvPr/>
          </p:nvSpPr>
          <p:spPr>
            <a:xfrm>
              <a:off x="4575675" y="999725"/>
              <a:ext cx="1120200" cy="6291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Expose an env var</a:t>
              </a:r>
              <a:endParaRPr b="1"/>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40"/>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Add best-practice Liveness and Readiness Probes</a:t>
            </a:r>
            <a:endParaRPr/>
          </a:p>
        </p:txBody>
      </p:sp>
      <p:sp>
        <p:nvSpPr>
          <p:cNvPr id="1263" name="Google Shape;1263;p140"/>
          <p:cNvSpPr txBox="1"/>
          <p:nvPr>
            <p:ph idx="1" type="body"/>
          </p:nvPr>
        </p:nvSpPr>
        <p:spPr>
          <a:xfrm>
            <a:off x="311700" y="1152475"/>
            <a:ext cx="4226700" cy="3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000"/>
              <a:t>A liveness probe specifies whether the workload is healthy or not. If not, the container will be restarted.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sv" sz="2000"/>
              <a:t>A readiness probe tells Kubernetes whether the Pod is ready to serve traffic. If not, its endpoint will be removed from any Services it belongs to.</a:t>
            </a:r>
            <a:endParaRPr sz="2000"/>
          </a:p>
        </p:txBody>
      </p:sp>
      <p:sp>
        <p:nvSpPr>
          <p:cNvPr id="1264" name="Google Shape;1264;p140"/>
          <p:cNvSpPr txBox="1"/>
          <p:nvPr/>
        </p:nvSpPr>
        <p:spPr>
          <a:xfrm>
            <a:off x="6073550" y="930675"/>
            <a:ext cx="2998500" cy="383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containers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image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stefanprodan/</a:t>
            </a:r>
            <a:r>
              <a:rPr lang="sv" sz="1050">
                <a:solidFill>
                  <a:srgbClr val="CE9178"/>
                </a:solidFill>
                <a:latin typeface="Courier New"/>
                <a:ea typeface="Courier New"/>
                <a:cs typeface="Courier New"/>
                <a:sym typeface="Courier New"/>
              </a:rPr>
              <a:t>podinfo:3.1.2</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readinessProbe</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httpGet</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path</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/readyz</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port</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9898</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initialDelaySeconds</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1</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periodSeconds</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5</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failureThreshold</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1</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livenessProbe</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httpGet</a:t>
            </a:r>
            <a:r>
              <a:rPr b="1" lang="sv" sz="1050">
                <a:solidFill>
                  <a:srgbClr val="D4D4D4"/>
                </a:solidFill>
                <a:latin typeface="Courier New"/>
                <a:ea typeface="Courier New"/>
                <a:cs typeface="Courier New"/>
                <a:sym typeface="Courier New"/>
              </a:rPr>
              <a:t>:</a:t>
            </a:r>
            <a:endParaRPr b="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path</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/healthz</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port</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9898</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initialDelaySeconds</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1</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periodSeconds</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10</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failureThreshold</a:t>
            </a:r>
            <a:r>
              <a:rPr b="1"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2</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p:txBody>
      </p:sp>
      <p:grpSp>
        <p:nvGrpSpPr>
          <p:cNvPr id="1265" name="Google Shape;1265;p140"/>
          <p:cNvGrpSpPr/>
          <p:nvPr/>
        </p:nvGrpSpPr>
        <p:grpSpPr>
          <a:xfrm>
            <a:off x="4895650" y="1375525"/>
            <a:ext cx="3437504" cy="1779002"/>
            <a:chOff x="4639050" y="2351485"/>
            <a:chExt cx="3749050" cy="1838572"/>
          </a:xfrm>
        </p:grpSpPr>
        <p:cxnSp>
          <p:nvCxnSpPr>
            <p:cNvPr id="1266" name="Google Shape;1266;p140"/>
            <p:cNvCxnSpPr>
              <a:stCxn id="1267" idx="1"/>
              <a:endCxn id="1268" idx="3"/>
            </p:cNvCxnSpPr>
            <p:nvPr/>
          </p:nvCxnSpPr>
          <p:spPr>
            <a:xfrm rot="10800000">
              <a:off x="5782600" y="2742106"/>
              <a:ext cx="333300" cy="667500"/>
            </a:xfrm>
            <a:prstGeom prst="straightConnector1">
              <a:avLst/>
            </a:prstGeom>
            <a:noFill/>
            <a:ln cap="flat" cmpd="sng" w="28575">
              <a:solidFill>
                <a:srgbClr val="000000"/>
              </a:solidFill>
              <a:prstDash val="solid"/>
              <a:round/>
              <a:headEnd len="med" w="med" type="none"/>
              <a:tailEnd len="med" w="med" type="none"/>
            </a:ln>
          </p:spPr>
        </p:cxnSp>
        <p:sp>
          <p:nvSpPr>
            <p:cNvPr id="1267" name="Google Shape;1267;p140"/>
            <p:cNvSpPr/>
            <p:nvPr/>
          </p:nvSpPr>
          <p:spPr>
            <a:xfrm>
              <a:off x="6115900" y="2629156"/>
              <a:ext cx="2272200" cy="15609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0"/>
            <p:cNvSpPr txBox="1"/>
            <p:nvPr/>
          </p:nvSpPr>
          <p:spPr>
            <a:xfrm>
              <a:off x="4639050" y="2351485"/>
              <a:ext cx="1143600" cy="7812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Can the Pod serve traffic?</a:t>
              </a:r>
              <a:endParaRPr b="1"/>
            </a:p>
          </p:txBody>
        </p:sp>
      </p:grpSp>
      <p:grpSp>
        <p:nvGrpSpPr>
          <p:cNvPr id="1269" name="Google Shape;1269;p140"/>
          <p:cNvGrpSpPr/>
          <p:nvPr/>
        </p:nvGrpSpPr>
        <p:grpSpPr>
          <a:xfrm>
            <a:off x="4843525" y="3154650"/>
            <a:ext cx="3497000" cy="1844250"/>
            <a:chOff x="4843525" y="1478250"/>
            <a:chExt cx="3497000" cy="1844250"/>
          </a:xfrm>
        </p:grpSpPr>
        <p:cxnSp>
          <p:nvCxnSpPr>
            <p:cNvPr id="1270" name="Google Shape;1270;p140"/>
            <p:cNvCxnSpPr>
              <a:stCxn id="1271" idx="3"/>
              <a:endCxn id="1272" idx="1"/>
            </p:cNvCxnSpPr>
            <p:nvPr/>
          </p:nvCxnSpPr>
          <p:spPr>
            <a:xfrm flipH="1" rot="10800000">
              <a:off x="5963725" y="2276700"/>
              <a:ext cx="278700" cy="667200"/>
            </a:xfrm>
            <a:prstGeom prst="straightConnector1">
              <a:avLst/>
            </a:prstGeom>
            <a:noFill/>
            <a:ln cap="flat" cmpd="sng" w="28575">
              <a:solidFill>
                <a:srgbClr val="000000"/>
              </a:solidFill>
              <a:prstDash val="solid"/>
              <a:round/>
              <a:headEnd len="med" w="med" type="none"/>
              <a:tailEnd len="med" w="med" type="none"/>
            </a:ln>
          </p:spPr>
        </p:cxnSp>
        <p:sp>
          <p:nvSpPr>
            <p:cNvPr id="1272" name="Google Shape;1272;p140"/>
            <p:cNvSpPr/>
            <p:nvPr/>
          </p:nvSpPr>
          <p:spPr>
            <a:xfrm>
              <a:off x="6242325" y="1478250"/>
              <a:ext cx="2098200" cy="15966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0"/>
            <p:cNvSpPr txBox="1"/>
            <p:nvPr/>
          </p:nvSpPr>
          <p:spPr>
            <a:xfrm>
              <a:off x="4843525" y="2565300"/>
              <a:ext cx="1120200" cy="7572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sv"/>
                <a:t>Should the Pod be restarted?</a:t>
              </a:r>
              <a:endParaRPr b="1"/>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1"/>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Expose your Service with an Ingress</a:t>
            </a:r>
            <a:endParaRPr/>
          </a:p>
        </p:txBody>
      </p:sp>
      <p:sp>
        <p:nvSpPr>
          <p:cNvPr id="1278" name="Google Shape;1278;p141"/>
          <p:cNvSpPr txBox="1"/>
          <p:nvPr>
            <p:ph idx="1" type="body"/>
          </p:nvPr>
        </p:nvSpPr>
        <p:spPr>
          <a:xfrm>
            <a:off x="311700" y="1152475"/>
            <a:ext cx="3704100" cy="36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800"/>
              <a:t>With an Ingress you can route a public endpoint to a Service available inside the cluster.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sv" sz="1800"/>
              <a:t>Here, route </a:t>
            </a:r>
            <a:r>
              <a:rPr i="1" lang="sv" sz="1800"/>
              <a:t>/podinfo</a:t>
            </a:r>
            <a:r>
              <a:rPr lang="sv" sz="1800"/>
              <a:t> of your domain to the </a:t>
            </a:r>
            <a:r>
              <a:rPr i="1" lang="sv" sz="1800"/>
              <a:t>podinfo</a:t>
            </a:r>
            <a:r>
              <a:rPr lang="sv" sz="1800"/>
              <a:t> Service.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sv" sz="1800"/>
              <a:t>Note that an Ingress controller needs to be running in the cluster. (We’re using </a:t>
            </a:r>
            <a:r>
              <a:rPr lang="sv" sz="1800" u="sng">
                <a:solidFill>
                  <a:schemeClr val="hlink"/>
                </a:solidFill>
                <a:hlinkClick r:id="rId3"/>
              </a:rPr>
              <a:t>Traefik</a:t>
            </a:r>
            <a:r>
              <a:rPr lang="sv" sz="1800"/>
              <a:t>)</a:t>
            </a:r>
            <a:endParaRPr sz="1800"/>
          </a:p>
        </p:txBody>
      </p:sp>
      <p:sp>
        <p:nvSpPr>
          <p:cNvPr id="1279" name="Google Shape;1279;p141"/>
          <p:cNvSpPr txBox="1"/>
          <p:nvPr/>
        </p:nvSpPr>
        <p:spPr>
          <a:xfrm>
            <a:off x="4015775" y="1049075"/>
            <a:ext cx="5128200" cy="364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apiVersion</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extensions/v1beta1</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kind</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Ingress</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metadata</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namespace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demo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spec</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rules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 </a:t>
            </a:r>
            <a:r>
              <a:rPr lang="sv" sz="1050">
                <a:solidFill>
                  <a:srgbClr val="569CD6"/>
                </a:solidFill>
                <a:latin typeface="Courier New"/>
                <a:ea typeface="Courier New"/>
                <a:cs typeface="Courier New"/>
                <a:sym typeface="Courier New"/>
              </a:rPr>
              <a:t>host</a:t>
            </a:r>
            <a:r>
              <a:rPr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podinfo.cluster-XX.gke-workshopctl.kubernetesfinland.com</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http</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paths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 </a:t>
            </a:r>
            <a:r>
              <a:rPr lang="sv" sz="1050">
                <a:solidFill>
                  <a:srgbClr val="569CD6"/>
                </a:solidFill>
                <a:latin typeface="Courier New"/>
                <a:ea typeface="Courier New"/>
                <a:cs typeface="Courier New"/>
                <a:sym typeface="Courier New"/>
              </a:rPr>
              <a:t>path</a:t>
            </a:r>
            <a:r>
              <a:rPr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backend</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serviceName</a:t>
            </a:r>
            <a:r>
              <a:rPr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servicePort</a:t>
            </a:r>
            <a:r>
              <a:rPr lang="sv" sz="1050">
                <a:solidFill>
                  <a:srgbClr val="D4D4D4"/>
                </a:solidFill>
                <a:latin typeface="Courier New"/>
                <a:ea typeface="Courier New"/>
                <a:cs typeface="Courier New"/>
                <a:sym typeface="Courier New"/>
              </a:rPr>
              <a:t>: </a:t>
            </a:r>
            <a:r>
              <a:rPr b="1" lang="sv" sz="1050">
                <a:solidFill>
                  <a:srgbClr val="B5CEA8"/>
                </a:solidFill>
                <a:latin typeface="Courier New"/>
                <a:ea typeface="Courier New"/>
                <a:cs typeface="Courier New"/>
                <a:sym typeface="Courier New"/>
              </a:rPr>
              <a:t>80</a:t>
            </a:r>
            <a:endParaRPr b="1"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1"/>
          <p:cNvSpPr txBox="1"/>
          <p:nvPr>
            <p:ph type="title"/>
          </p:nvPr>
        </p:nvSpPr>
        <p:spPr>
          <a:xfrm>
            <a:off x="257175" y="321389"/>
            <a:ext cx="8629800" cy="4431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Certified Kubernetes Conformance</a:t>
            </a:r>
            <a:endParaRPr/>
          </a:p>
        </p:txBody>
      </p:sp>
      <p:sp>
        <p:nvSpPr>
          <p:cNvPr id="325" name="Google Shape;325;p61"/>
          <p:cNvSpPr txBox="1"/>
          <p:nvPr>
            <p:ph idx="1" type="body"/>
          </p:nvPr>
        </p:nvSpPr>
        <p:spPr>
          <a:xfrm>
            <a:off x="257175" y="990600"/>
            <a:ext cx="7072800" cy="3614700"/>
          </a:xfrm>
          <a:prstGeom prst="rect">
            <a:avLst/>
          </a:prstGeom>
        </p:spPr>
        <p:txBody>
          <a:bodyPr anchorCtr="0" anchor="t" bIns="68575" lIns="68575" spcFirstLastPara="1" rIns="68575" wrap="square" tIns="68575">
            <a:noAutofit/>
          </a:bodyPr>
          <a:lstStyle/>
          <a:p>
            <a:pPr indent="-381000" lvl="0" marL="457200" rtl="0" algn="l">
              <a:spcBef>
                <a:spcPts val="800"/>
              </a:spcBef>
              <a:spcAft>
                <a:spcPts val="0"/>
              </a:spcAft>
              <a:buClr>
                <a:schemeClr val="dk2"/>
              </a:buClr>
              <a:buSzPts val="2400"/>
              <a:buChar char="•"/>
            </a:pPr>
            <a:r>
              <a:rPr lang="sv" sz="2400"/>
              <a:t>CNCF runs a software conformance program for Kubernetes</a:t>
            </a:r>
            <a:endParaRPr sz="2400"/>
          </a:p>
          <a:p>
            <a:pPr indent="-368300" lvl="1" marL="914400" rtl="0" algn="l">
              <a:spcBef>
                <a:spcPts val="0"/>
              </a:spcBef>
              <a:spcAft>
                <a:spcPts val="0"/>
              </a:spcAft>
              <a:buClr>
                <a:schemeClr val="dk2"/>
              </a:buClr>
              <a:buSzPts val="2200"/>
              <a:buChar char="–"/>
            </a:pPr>
            <a:r>
              <a:rPr lang="sv" sz="2200"/>
              <a:t>Implementations run conformance tests and upload results</a:t>
            </a:r>
            <a:endParaRPr sz="2200"/>
          </a:p>
          <a:p>
            <a:pPr indent="-368300" lvl="1" marL="914400" rtl="0" algn="l">
              <a:spcBef>
                <a:spcPts val="0"/>
              </a:spcBef>
              <a:spcAft>
                <a:spcPts val="0"/>
              </a:spcAft>
              <a:buClr>
                <a:schemeClr val="dk2"/>
              </a:buClr>
              <a:buSzPts val="2200"/>
              <a:buChar char="–"/>
            </a:pPr>
            <a:r>
              <a:rPr lang="sv" sz="2200"/>
              <a:t>New mark and more flexible use of Kubernetes trademark for conformant implementations</a:t>
            </a:r>
            <a:endParaRPr sz="2200"/>
          </a:p>
          <a:p>
            <a:pPr indent="-368300" lvl="1" marL="914400" rtl="0" algn="l">
              <a:spcBef>
                <a:spcPts val="0"/>
              </a:spcBef>
              <a:spcAft>
                <a:spcPts val="0"/>
              </a:spcAft>
              <a:buClr>
                <a:schemeClr val="dk2"/>
              </a:buClr>
              <a:buSzPts val="2200"/>
              <a:buChar char="–"/>
            </a:pPr>
            <a:r>
              <a:rPr lang="sv" sz="2200" u="sng">
                <a:solidFill>
                  <a:schemeClr val="hlink"/>
                </a:solidFill>
                <a:hlinkClick r:id="rId3"/>
              </a:rPr>
              <a:t>cncf.io/ck</a:t>
            </a:r>
            <a:r>
              <a:rPr lang="sv" sz="2200"/>
              <a:t> </a:t>
            </a:r>
            <a:endParaRPr sz="2200"/>
          </a:p>
        </p:txBody>
      </p:sp>
      <p:pic>
        <p:nvPicPr>
          <p:cNvPr id="326" name="Google Shape;326;p61"/>
          <p:cNvPicPr preferRelativeResize="0"/>
          <p:nvPr/>
        </p:nvPicPr>
        <p:blipFill>
          <a:blip r:embed="rId4">
            <a:alphaModFix/>
          </a:blip>
          <a:stretch>
            <a:fillRect/>
          </a:stretch>
        </p:blipFill>
        <p:spPr>
          <a:xfrm>
            <a:off x="7398144" y="1299124"/>
            <a:ext cx="1535750" cy="2076850"/>
          </a:xfrm>
          <a:prstGeom prst="rect">
            <a:avLst/>
          </a:prstGeom>
          <a:noFill/>
          <a:ln>
            <a:noFill/>
          </a:ln>
        </p:spPr>
      </p:pic>
      <p:sp>
        <p:nvSpPr>
          <p:cNvPr id="327" name="Google Shape;327;p61"/>
          <p:cNvSpPr txBox="1"/>
          <p:nvPr/>
        </p:nvSpPr>
        <p:spPr>
          <a:xfrm>
            <a:off x="8085275" y="4726250"/>
            <a:ext cx="6588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100" u="sng">
                <a:solidFill>
                  <a:schemeClr val="hlink"/>
                </a:solidFill>
                <a:hlinkClick r:id="rId5"/>
              </a:rPr>
              <a:t>Source</a:t>
            </a:r>
            <a:endParaRPr sz="11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42"/>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Testing the result</a:t>
            </a:r>
            <a:endParaRPr/>
          </a:p>
        </p:txBody>
      </p:sp>
      <p:sp>
        <p:nvSpPr>
          <p:cNvPr id="1285" name="Google Shape;1285;p142"/>
          <p:cNvSpPr txBox="1"/>
          <p:nvPr>
            <p:ph idx="1" type="body"/>
          </p:nvPr>
        </p:nvSpPr>
        <p:spPr>
          <a:xfrm>
            <a:off x="311700" y="1152475"/>
            <a:ext cx="8832300" cy="37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000"/>
              <a:t>You should now have the </a:t>
            </a:r>
            <a:r>
              <a:rPr i="1" lang="sv" sz="2000"/>
              <a:t>namespace.yaml, </a:t>
            </a:r>
            <a:r>
              <a:rPr i="1" lang="sv" sz="2000"/>
              <a:t>deployment.yaml, service.yaml, configmap.yaml, secret.yaml and ingress.yaml </a:t>
            </a:r>
            <a:r>
              <a:rPr lang="sv" sz="2000"/>
              <a:t>files available on disk.</a:t>
            </a:r>
            <a:endParaRPr sz="2000"/>
          </a:p>
          <a:p>
            <a:pPr indent="0" lvl="0" marL="0" rtl="0" algn="l">
              <a:spcBef>
                <a:spcPts val="0"/>
              </a:spcBef>
              <a:spcAft>
                <a:spcPts val="0"/>
              </a:spcAft>
              <a:buNone/>
            </a:pPr>
            <a:r>
              <a:t/>
            </a:r>
            <a:endParaRPr sz="2000"/>
          </a:p>
          <a:p>
            <a:pPr indent="0" lvl="0" marL="0" rtl="0" algn="l">
              <a:lnSpc>
                <a:spcPct val="150000"/>
              </a:lnSpc>
              <a:spcBef>
                <a:spcPts val="0"/>
              </a:spcBef>
              <a:spcAft>
                <a:spcPts val="0"/>
              </a:spcAft>
              <a:buNone/>
            </a:pPr>
            <a:r>
              <a:rPr lang="sv" sz="2000"/>
              <a:t>Tell Kubernetes to make this desired state the actual state with:</a:t>
            </a:r>
            <a:endParaRPr sz="2000"/>
          </a:p>
          <a:p>
            <a:pPr indent="0" lvl="0" marL="0" rtl="0" algn="l">
              <a:lnSpc>
                <a:spcPct val="150000"/>
              </a:lnSpc>
              <a:spcBef>
                <a:spcPts val="0"/>
              </a:spcBef>
              <a:spcAft>
                <a:spcPts val="0"/>
              </a:spcAft>
              <a:buNone/>
            </a:pPr>
            <a:r>
              <a:rPr b="1" lang="sv" sz="2000"/>
              <a:t>$ kubectl apply -f .</a:t>
            </a:r>
            <a:endParaRPr b="1" sz="2000"/>
          </a:p>
          <a:p>
            <a:pPr indent="0" lvl="0" marL="0" rtl="0" algn="l">
              <a:spcBef>
                <a:spcPts val="0"/>
              </a:spcBef>
              <a:spcAft>
                <a:spcPts val="0"/>
              </a:spcAft>
              <a:buNone/>
            </a:pPr>
            <a:r>
              <a:t/>
            </a:r>
            <a:endParaRPr sz="2000"/>
          </a:p>
          <a:p>
            <a:pPr indent="0" lvl="0" marL="0" rtl="0" algn="l">
              <a:spcBef>
                <a:spcPts val="0"/>
              </a:spcBef>
              <a:spcAft>
                <a:spcPts val="0"/>
              </a:spcAft>
              <a:buNone/>
            </a:pPr>
            <a:r>
              <a:rPr lang="sv" sz="2000"/>
              <a:t>After a while, open a new tab and check out the </a:t>
            </a:r>
            <a:r>
              <a:rPr i="1" lang="sv" sz="2000"/>
              <a:t>/podinfo </a:t>
            </a:r>
            <a:r>
              <a:rPr lang="sv" sz="2000"/>
              <a:t>endpoint of your domain. You should see the UI of podinfo.</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43"/>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Testing the result</a:t>
            </a:r>
            <a:endParaRPr/>
          </a:p>
        </p:txBody>
      </p:sp>
      <p:sp>
        <p:nvSpPr>
          <p:cNvPr id="1291" name="Google Shape;1291;p143"/>
          <p:cNvSpPr txBox="1"/>
          <p:nvPr>
            <p:ph idx="1" type="body"/>
          </p:nvPr>
        </p:nvSpPr>
        <p:spPr>
          <a:xfrm>
            <a:off x="311700" y="1152475"/>
            <a:ext cx="8520600" cy="374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a:t>For all kubectl commands from now on, add the flag </a:t>
            </a:r>
            <a:r>
              <a:rPr b="1" lang="sv">
                <a:solidFill>
                  <a:schemeClr val="dk1"/>
                </a:solidFill>
                <a:highlight>
                  <a:srgbClr val="FFFFFF"/>
                </a:highlight>
              </a:rPr>
              <a:t>"</a:t>
            </a:r>
            <a:r>
              <a:rPr b="1" lang="sv"/>
              <a:t>-n demo</a:t>
            </a:r>
            <a:r>
              <a:rPr b="1" lang="sv">
                <a:solidFill>
                  <a:schemeClr val="dk1"/>
                </a:solidFill>
                <a:highlight>
                  <a:srgbClr val="FFFFFF"/>
                </a:highlight>
              </a:rPr>
              <a:t>"</a:t>
            </a:r>
            <a:r>
              <a:rPr lang="sv"/>
              <a:t> directly after </a:t>
            </a:r>
            <a:r>
              <a:rPr i="1" lang="sv"/>
              <a:t>kubectl</a:t>
            </a:r>
            <a:r>
              <a:rPr lang="sv"/>
              <a:t>. This tells it to use the </a:t>
            </a:r>
            <a:r>
              <a:rPr i="1" lang="sv"/>
              <a:t>demo</a:t>
            </a:r>
            <a:r>
              <a:rPr lang="sv"/>
              <a:t> namespace. Note: “-n demo” will be omitted for brevity further down the road.</a:t>
            </a:r>
            <a:endParaRPr/>
          </a:p>
          <a:p>
            <a:pPr indent="0" lvl="0" marL="0" rtl="0" algn="l">
              <a:lnSpc>
                <a:spcPct val="150000"/>
              </a:lnSpc>
              <a:spcBef>
                <a:spcPts val="0"/>
              </a:spcBef>
              <a:spcAft>
                <a:spcPts val="0"/>
              </a:spcAft>
              <a:buNone/>
            </a:pPr>
            <a:r>
              <a:rPr b="1" lang="sv"/>
              <a:t>$ kubectl -n demo get all</a:t>
            </a:r>
            <a:endParaRPr b="1"/>
          </a:p>
          <a:p>
            <a:pPr indent="0" lvl="0" marL="0" rtl="0" algn="l">
              <a:lnSpc>
                <a:spcPct val="150000"/>
              </a:lnSpc>
              <a:spcBef>
                <a:spcPts val="0"/>
              </a:spcBef>
              <a:spcAft>
                <a:spcPts val="0"/>
              </a:spcAft>
              <a:buNone/>
            </a:pPr>
            <a:r>
              <a:rPr b="1" lang="sv"/>
              <a:t>$ kubectl -n demo get configmaps -o=yaml</a:t>
            </a:r>
            <a:endParaRPr b="1"/>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44"/>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Testing the result</a:t>
            </a:r>
            <a:endParaRPr/>
          </a:p>
        </p:txBody>
      </p:sp>
      <p:sp>
        <p:nvSpPr>
          <p:cNvPr id="1297" name="Google Shape;1297;p144"/>
          <p:cNvSpPr txBox="1"/>
          <p:nvPr>
            <p:ph idx="1" type="body"/>
          </p:nvPr>
        </p:nvSpPr>
        <p:spPr>
          <a:xfrm>
            <a:off x="311700" y="1152475"/>
            <a:ext cx="8520600" cy="374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a:t>We will now test that the Pod endpoint for the </a:t>
            </a:r>
            <a:r>
              <a:rPr i="1" lang="sv"/>
              <a:t>podinfo </a:t>
            </a:r>
            <a:r>
              <a:rPr lang="sv"/>
              <a:t>Service is removed when the Readiness probe fails. </a:t>
            </a:r>
            <a:endParaRPr/>
          </a:p>
          <a:p>
            <a:pPr indent="0" lvl="0" marL="0" rtl="0" algn="l">
              <a:lnSpc>
                <a:spcPct val="150000"/>
              </a:lnSpc>
              <a:spcBef>
                <a:spcPts val="0"/>
              </a:spcBef>
              <a:spcAft>
                <a:spcPts val="0"/>
              </a:spcAft>
              <a:buNone/>
            </a:pPr>
            <a:r>
              <a:rPr b="1" lang="sv" sz="1800">
                <a:solidFill>
                  <a:schemeClr val="dk1"/>
                </a:solidFill>
              </a:rPr>
              <a:t>$ kubectl get endpoints # Expecting 3 endpoints for podinfo</a:t>
            </a:r>
            <a:endParaRPr b="1" sz="1800"/>
          </a:p>
          <a:p>
            <a:pPr indent="0" lvl="0" marL="0" rtl="0" algn="l">
              <a:lnSpc>
                <a:spcPct val="150000"/>
              </a:lnSpc>
              <a:spcBef>
                <a:spcPts val="0"/>
              </a:spcBef>
              <a:spcAft>
                <a:spcPts val="0"/>
              </a:spcAft>
              <a:buNone/>
            </a:pPr>
            <a:r>
              <a:rPr b="1" lang="sv" sz="1800"/>
              <a:t>$ curl -X POST podinfo.demo/readyz/disable</a:t>
            </a:r>
            <a:endParaRPr b="1" sz="1800"/>
          </a:p>
          <a:p>
            <a:pPr indent="0" lvl="0" marL="0" rtl="0" algn="l">
              <a:lnSpc>
                <a:spcPct val="150000"/>
              </a:lnSpc>
              <a:spcBef>
                <a:spcPts val="0"/>
              </a:spcBef>
              <a:spcAft>
                <a:spcPts val="0"/>
              </a:spcAft>
              <a:buNone/>
            </a:pPr>
            <a:r>
              <a:rPr b="1" lang="sv" sz="1800">
                <a:solidFill>
                  <a:schemeClr val="dk1"/>
                </a:solidFill>
              </a:rPr>
              <a:t>$ kubectl get endpoints # Expecting 2 endpoints for podinfo</a:t>
            </a:r>
            <a:endParaRPr b="1" sz="1800">
              <a:solidFill>
                <a:schemeClr val="dk1"/>
              </a:solidFill>
            </a:endParaRPr>
          </a:p>
          <a:p>
            <a:pPr indent="0" lvl="0" marL="0" rtl="0" algn="l">
              <a:lnSpc>
                <a:spcPct val="150000"/>
              </a:lnSpc>
              <a:spcBef>
                <a:spcPts val="0"/>
              </a:spcBef>
              <a:spcAft>
                <a:spcPts val="0"/>
              </a:spcAft>
              <a:buNone/>
            </a:pPr>
            <a:r>
              <a:rPr b="1" lang="sv" sz="1800">
                <a:solidFill>
                  <a:schemeClr val="dk1"/>
                </a:solidFill>
              </a:rPr>
              <a:t>$ kubectl get pods -o wide # Find the Pod IP that got disabled</a:t>
            </a:r>
            <a:endParaRPr b="1" sz="1800">
              <a:solidFill>
                <a:schemeClr val="dk1"/>
              </a:solidFill>
            </a:endParaRPr>
          </a:p>
          <a:p>
            <a:pPr indent="0" lvl="0" marL="0" rtl="0" algn="l">
              <a:lnSpc>
                <a:spcPct val="150000"/>
              </a:lnSpc>
              <a:spcBef>
                <a:spcPts val="0"/>
              </a:spcBef>
              <a:spcAft>
                <a:spcPts val="0"/>
              </a:spcAft>
              <a:buNone/>
            </a:pPr>
            <a:r>
              <a:rPr b="1" lang="sv" sz="1800">
                <a:solidFill>
                  <a:schemeClr val="dk1"/>
                </a:solidFill>
              </a:rPr>
              <a:t>$ curl -X POST 10.x.x.x:9898/readyz/enable</a:t>
            </a:r>
            <a:endParaRPr b="1" sz="18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sv" sz="1800">
                <a:solidFill>
                  <a:schemeClr val="dk1"/>
                </a:solidFill>
              </a:rPr>
              <a:t>$ kubectl get endpoints # Expecting 3 endpoints for podinfo</a:t>
            </a:r>
            <a:endParaRPr b="1" sz="1800">
              <a:solidFill>
                <a:schemeClr val="dk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45"/>
          <p:cNvSpPr txBox="1"/>
          <p:nvPr>
            <p:ph idx="1" type="body"/>
          </p:nvPr>
        </p:nvSpPr>
        <p:spPr>
          <a:xfrm>
            <a:off x="598000" y="1544775"/>
            <a:ext cx="6606900" cy="1392300"/>
          </a:xfrm>
          <a:prstGeom prst="rect">
            <a:avLst/>
          </a:prstGeom>
        </p:spPr>
        <p:txBody>
          <a:bodyPr anchorCtr="0" anchor="b" bIns="68575" lIns="68575" spcFirstLastPara="1" rIns="68575" wrap="square" tIns="68575">
            <a:noAutofit/>
          </a:bodyPr>
          <a:lstStyle/>
          <a:p>
            <a:pPr indent="0" lvl="0" marL="0" rtl="0" algn="l">
              <a:spcBef>
                <a:spcPts val="800"/>
              </a:spcBef>
              <a:spcAft>
                <a:spcPts val="0"/>
              </a:spcAft>
              <a:buNone/>
            </a:pPr>
            <a:r>
              <a:rPr lang="sv"/>
              <a:t>Monitoring, visualization and extensibility</a:t>
            </a:r>
            <a:endParaRPr i="1"/>
          </a:p>
        </p:txBody>
      </p:sp>
      <p:sp>
        <p:nvSpPr>
          <p:cNvPr id="1303" name="Google Shape;1303;p145"/>
          <p:cNvSpPr txBox="1"/>
          <p:nvPr>
            <p:ph idx="2" type="body"/>
          </p:nvPr>
        </p:nvSpPr>
        <p:spPr>
          <a:xfrm>
            <a:off x="598000" y="2949225"/>
            <a:ext cx="7512600" cy="4866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sv"/>
              <a:t>Dive into how to use Kubernetes for real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46"/>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Check out the Kubernetes Dashboard</a:t>
            </a:r>
            <a:endParaRPr/>
          </a:p>
        </p:txBody>
      </p:sp>
      <p:sp>
        <p:nvSpPr>
          <p:cNvPr id="1309" name="Google Shape;1309;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a:t>Next up we will check out the official Kubernetes Dashboard. Go to </a:t>
            </a:r>
            <a:r>
              <a:rPr i="1" lang="sv"/>
              <a:t>/dashboard/</a:t>
            </a:r>
            <a:r>
              <a:rPr lang="sv"/>
              <a:t> (note the trailing slash) of your unique domain, and you should see a login page. You can get the token from here:</a:t>
            </a:r>
            <a:endParaRPr/>
          </a:p>
          <a:p>
            <a:pPr indent="0" lvl="0" marL="0" rtl="0" algn="l">
              <a:lnSpc>
                <a:spcPct val="150000"/>
              </a:lnSpc>
              <a:spcBef>
                <a:spcPts val="0"/>
              </a:spcBef>
              <a:spcAft>
                <a:spcPts val="0"/>
              </a:spcAft>
              <a:buNone/>
            </a:pPr>
            <a:r>
              <a:rPr b="1" lang="sv" sz="1800"/>
              <a:t>$ cat /var/run/secrets/kubernetes.io/serviceaccount/token &amp;&amp; echo</a:t>
            </a:r>
            <a:endParaRPr b="1" sz="1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A </a:t>
            </a:r>
            <a:r>
              <a:rPr i="1" lang="sv"/>
              <a:t>CRD</a:t>
            </a:r>
            <a:r>
              <a:rPr lang="sv"/>
              <a:t> is an arbitrary Kubernetes-like object stored in the API server. This allows for very powerful Kubernetes-native management of complex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sv"/>
              <a:t>An </a:t>
            </a:r>
            <a:r>
              <a:rPr i="1" lang="sv"/>
              <a:t>operator</a:t>
            </a:r>
            <a:r>
              <a:rPr lang="sv"/>
              <a:t> uses CRDs to know how to operate on a complex application (like Prometheus).</a:t>
            </a:r>
            <a:endParaRPr/>
          </a:p>
        </p:txBody>
      </p:sp>
      <p:sp>
        <p:nvSpPr>
          <p:cNvPr id="1315" name="Google Shape;1315;p147"/>
          <p:cNvSpPr txBox="1"/>
          <p:nvPr>
            <p:ph type="title"/>
          </p:nvPr>
        </p:nvSpPr>
        <p:spPr>
          <a:xfrm>
            <a:off x="311700" y="445025"/>
            <a:ext cx="87207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Extend your cluster with CustomResourceDefinitions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48"/>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Check out Prometheus</a:t>
            </a:r>
            <a:endParaRPr/>
          </a:p>
        </p:txBody>
      </p:sp>
      <p:sp>
        <p:nvSpPr>
          <p:cNvPr id="1321" name="Google Shape;1321;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Prometheus has been installed by default. You can access it on the </a:t>
            </a:r>
            <a:r>
              <a:rPr i="1" lang="sv"/>
              <a:t>/prometheus</a:t>
            </a:r>
            <a:r>
              <a:rPr lang="sv"/>
              <a:t> endpoint of your domain.</a:t>
            </a:r>
            <a:endParaRPr/>
          </a:p>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4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Check out Grafana</a:t>
            </a:r>
            <a:endParaRPr/>
          </a:p>
        </p:txBody>
      </p:sp>
      <p:sp>
        <p:nvSpPr>
          <p:cNvPr id="1327" name="Google Shape;1327;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
              <a:t>Grafana</a:t>
            </a:r>
            <a:r>
              <a:rPr lang="sv"/>
              <a:t> has been installed by default. You can access it on the </a:t>
            </a:r>
            <a:r>
              <a:rPr i="1" lang="sv"/>
              <a:t>/grafana</a:t>
            </a:r>
            <a:r>
              <a:rPr lang="sv"/>
              <a:t> endpoint of your domain.</a:t>
            </a:r>
            <a:endParaRPr/>
          </a:p>
          <a:p>
            <a:pPr indent="0" lvl="0" marL="0" rtl="0" algn="l">
              <a:spcBef>
                <a:spcPts val="0"/>
              </a:spcBef>
              <a:spcAft>
                <a:spcPts val="0"/>
              </a:spcAft>
              <a:buNone/>
            </a:pPr>
            <a:r>
              <a:rPr lang="sv"/>
              <a:t>Log in with </a:t>
            </a:r>
            <a:r>
              <a:rPr i="1" lang="sv"/>
              <a:t>admin / prom-operator</a:t>
            </a:r>
            <a:r>
              <a:rPr lang="sv"/>
              <a: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50"/>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Start monitoring your podinfo Service</a:t>
            </a:r>
            <a:endParaRPr/>
          </a:p>
        </p:txBody>
      </p:sp>
      <p:sp>
        <p:nvSpPr>
          <p:cNvPr id="1333" name="Google Shape;1333;p150"/>
          <p:cNvSpPr txBox="1"/>
          <p:nvPr>
            <p:ph idx="1" type="body"/>
          </p:nvPr>
        </p:nvSpPr>
        <p:spPr>
          <a:xfrm>
            <a:off x="311700" y="1152475"/>
            <a:ext cx="553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000"/>
              <a:t>By creating a </a:t>
            </a:r>
            <a:r>
              <a:rPr i="1" lang="sv" sz="2000"/>
              <a:t>ServiceMonitor</a:t>
            </a:r>
            <a:r>
              <a:rPr lang="sv" sz="2000"/>
              <a:t> CustomResource that the Prometheus Operator understands, we can tell it to dynamically monitor our podinfo application.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sv" sz="2000"/>
              <a:t>The ServiceMonitor adds the endpoints of all Services with label </a:t>
            </a:r>
            <a:r>
              <a:rPr b="1" i="1" lang="sv" sz="2000"/>
              <a:t>app=podinfo</a:t>
            </a:r>
            <a:r>
              <a:rPr lang="sv" sz="2000"/>
              <a:t>, using the </a:t>
            </a:r>
            <a:r>
              <a:rPr i="1" lang="sv" sz="2000"/>
              <a:t>80-9898</a:t>
            </a:r>
            <a:r>
              <a:rPr lang="sv" sz="2000"/>
              <a:t>-named port.</a:t>
            </a:r>
            <a:endParaRPr sz="2000"/>
          </a:p>
        </p:txBody>
      </p:sp>
      <p:sp>
        <p:nvSpPr>
          <p:cNvPr id="1334" name="Google Shape;1334;p150"/>
          <p:cNvSpPr txBox="1"/>
          <p:nvPr/>
        </p:nvSpPr>
        <p:spPr>
          <a:xfrm>
            <a:off x="5953950" y="958200"/>
            <a:ext cx="3087600" cy="4109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apiVersion</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monitoring.coreos.com/v1</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kind</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ServiceMonitor</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metadata</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labels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app</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release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k8sfin</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podinfo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namespace</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demo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569CD6"/>
                </a:solidFill>
                <a:latin typeface="Courier New"/>
                <a:ea typeface="Courier New"/>
                <a:cs typeface="Courier New"/>
                <a:sym typeface="Courier New"/>
              </a:rPr>
              <a:t>spec</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endpoints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 </a:t>
            </a:r>
            <a:r>
              <a:rPr b="1" lang="sv" sz="1050">
                <a:solidFill>
                  <a:srgbClr val="569CD6"/>
                </a:solidFill>
                <a:latin typeface="Courier New"/>
                <a:ea typeface="Courier New"/>
                <a:cs typeface="Courier New"/>
                <a:sym typeface="Courier New"/>
              </a:rPr>
              <a:t>port</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80-9898</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jobLabel</a:t>
            </a:r>
            <a:r>
              <a:rPr lang="sv" sz="1050">
                <a:solidFill>
                  <a:srgbClr val="D4D4D4"/>
                </a:solidFill>
                <a:latin typeface="Courier New"/>
                <a:ea typeface="Courier New"/>
                <a:cs typeface="Courier New"/>
                <a:sym typeface="Courier New"/>
              </a:rPr>
              <a:t>: </a:t>
            </a:r>
            <a:r>
              <a:rPr lang="sv" sz="1050">
                <a:solidFill>
                  <a:srgbClr val="CE9178"/>
                </a:solidFill>
                <a:latin typeface="Courier New"/>
                <a:ea typeface="Courier New"/>
                <a:cs typeface="Courier New"/>
                <a:sym typeface="Courier New"/>
              </a:rPr>
              <a:t>app</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namespaceSelector</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matchNames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 </a:t>
            </a:r>
            <a:r>
              <a:rPr lang="sv" sz="1050">
                <a:solidFill>
                  <a:srgbClr val="CE9178"/>
                </a:solidFill>
                <a:latin typeface="Courier New"/>
                <a:ea typeface="Courier New"/>
                <a:cs typeface="Courier New"/>
                <a:sym typeface="Courier New"/>
              </a:rPr>
              <a:t>demo</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selector</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lang="sv" sz="1050">
                <a:solidFill>
                  <a:srgbClr val="569CD6"/>
                </a:solidFill>
                <a:latin typeface="Courier New"/>
                <a:ea typeface="Courier New"/>
                <a:cs typeface="Courier New"/>
                <a:sym typeface="Courier New"/>
              </a:rPr>
              <a:t>matchLabels</a:t>
            </a:r>
            <a:r>
              <a:rPr lang="sv"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sv" sz="1050">
                <a:solidFill>
                  <a:srgbClr val="D4D4D4"/>
                </a:solidFill>
                <a:latin typeface="Courier New"/>
                <a:ea typeface="Courier New"/>
                <a:cs typeface="Courier New"/>
                <a:sym typeface="Courier New"/>
              </a:rPr>
              <a:t>     </a:t>
            </a:r>
            <a:r>
              <a:rPr b="1" lang="sv" sz="1050">
                <a:solidFill>
                  <a:srgbClr val="569CD6"/>
                </a:solidFill>
                <a:latin typeface="Courier New"/>
                <a:ea typeface="Courier New"/>
                <a:cs typeface="Courier New"/>
                <a:sym typeface="Courier New"/>
              </a:rPr>
              <a:t>app</a:t>
            </a:r>
            <a:r>
              <a:rPr b="1" lang="sv" sz="1050">
                <a:solidFill>
                  <a:srgbClr val="D4D4D4"/>
                </a:solidFill>
                <a:latin typeface="Courier New"/>
                <a:ea typeface="Courier New"/>
                <a:cs typeface="Courier New"/>
                <a:sym typeface="Courier New"/>
              </a:rPr>
              <a:t>: </a:t>
            </a:r>
            <a:r>
              <a:rPr b="1" lang="sv" sz="1050">
                <a:solidFill>
                  <a:srgbClr val="CE9178"/>
                </a:solidFill>
                <a:latin typeface="Courier New"/>
                <a:ea typeface="Courier New"/>
                <a:cs typeface="Courier New"/>
                <a:sym typeface="Courier New"/>
              </a:rPr>
              <a:t>podinfo</a:t>
            </a:r>
            <a:endParaRPr b="1"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51"/>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sv"/>
              <a:t>Querying Prometheus for data</a:t>
            </a:r>
            <a:endParaRPr/>
          </a:p>
        </p:txBody>
      </p:sp>
      <p:sp>
        <p:nvSpPr>
          <p:cNvPr id="1340" name="Google Shape;1340;p151"/>
          <p:cNvSpPr txBox="1"/>
          <p:nvPr>
            <p:ph idx="1" type="body"/>
          </p:nvPr>
        </p:nvSpPr>
        <p:spPr>
          <a:xfrm>
            <a:off x="311700" y="1152475"/>
            <a:ext cx="8520600" cy="37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2000" u="sng">
                <a:solidFill>
                  <a:schemeClr val="hlink"/>
                </a:solidFill>
                <a:hlinkClick r:id="rId3"/>
              </a:rPr>
              <a:t>https://github.com/stefanprodan/k8s-podinfo/blob/master/docs/3-monitoring.md</a:t>
            </a:r>
            <a:r>
              <a:rPr lang="sv" sz="2000"/>
              <a:t> has some good sample queries.</a:t>
            </a:r>
            <a:endParaRPr sz="2000"/>
          </a:p>
          <a:p>
            <a:pPr indent="0" lvl="0" marL="0" rtl="0" algn="l">
              <a:spcBef>
                <a:spcPts val="0"/>
              </a:spcBef>
              <a:spcAft>
                <a:spcPts val="0"/>
              </a:spcAft>
              <a:buNone/>
            </a:pPr>
            <a:r>
              <a:t/>
            </a:r>
            <a:endParaRPr b="1" sz="2000"/>
          </a:p>
          <a:p>
            <a:pPr indent="0" lvl="0" marL="0" rtl="0" algn="l">
              <a:spcBef>
                <a:spcPts val="0"/>
              </a:spcBef>
              <a:spcAft>
                <a:spcPts val="0"/>
              </a:spcAft>
              <a:buNone/>
            </a:pPr>
            <a:r>
              <a:rPr b="1" lang="sv" sz="1600"/>
              <a:t>http_requests_total{job="podinfo"}</a:t>
            </a:r>
            <a:endParaRPr b="1" sz="1600"/>
          </a:p>
          <a:p>
            <a:pPr indent="0" lvl="0" marL="0" rtl="0" algn="l">
              <a:spcBef>
                <a:spcPts val="0"/>
              </a:spcBef>
              <a:spcAft>
                <a:spcPts val="0"/>
              </a:spcAft>
              <a:buNone/>
            </a:pPr>
            <a:r>
              <a:rPr b="1" lang="sv" sz="1600"/>
              <a:t>sum(http_requests_total{job="podinfo"}) by (instance)</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sv" sz="1600"/>
              <a:t>rate(http_requests_total{job="podinfo"}[1m])</a:t>
            </a:r>
            <a:endParaRPr b="1" sz="1600"/>
          </a:p>
          <a:p>
            <a:pPr indent="0" lvl="0" marL="0" rtl="0" algn="l">
              <a:spcBef>
                <a:spcPts val="0"/>
              </a:spcBef>
              <a:spcAft>
                <a:spcPts val="0"/>
              </a:spcAft>
              <a:buNone/>
            </a:pPr>
            <a:r>
              <a:rPr b="1" lang="sv" sz="1600">
                <a:solidFill>
                  <a:schemeClr val="dk1"/>
                </a:solidFill>
              </a:rPr>
              <a:t>sum(rate(http_requests_total{job="podinfo"}[1m])) by (instance)</a:t>
            </a:r>
            <a:endParaRPr b="1" sz="16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sv" sz="1600">
                <a:solidFill>
                  <a:schemeClr val="dk1"/>
                </a:solidFill>
              </a:rPr>
              <a:t>histogram_quantile(0.99, sum(rate(http_request_duration_seconds_bucket{job="podinfo"}[1m])) by (le))</a:t>
            </a:r>
            <a:endParaRPr b="1"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